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56" r:id="rId5"/>
    <p:sldId id="257" r:id="rId6"/>
    <p:sldId id="258" r:id="rId7"/>
    <p:sldId id="295" r:id="rId8"/>
    <p:sldId id="296" r:id="rId9"/>
    <p:sldId id="286" r:id="rId10"/>
    <p:sldId id="282" r:id="rId11"/>
    <p:sldId id="287" r:id="rId12"/>
    <p:sldId id="291" r:id="rId13"/>
    <p:sldId id="292" r:id="rId14"/>
    <p:sldId id="297" r:id="rId15"/>
    <p:sldId id="300" r:id="rId16"/>
    <p:sldId id="298" r:id="rId17"/>
    <p:sldId id="299" r:id="rId18"/>
    <p:sldId id="302" r:id="rId19"/>
    <p:sldId id="294" r:id="rId20"/>
    <p:sldId id="289" r:id="rId21"/>
    <p:sldId id="290" r:id="rId22"/>
    <p:sldId id="293"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7EA0FE-F991-4FEA-94E6-64E600C42C77}" v="813" dt="2024-04-22T06:05:36.2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8" autoAdjust="0"/>
    <p:restoredTop sz="90655" autoAdjust="0"/>
  </p:normalViewPr>
  <p:slideViewPr>
    <p:cSldViewPr snapToGrid="0">
      <p:cViewPr varScale="1">
        <p:scale>
          <a:sx n="135" d="100"/>
          <a:sy n="135" d="100"/>
        </p:scale>
        <p:origin x="132" y="324"/>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80E7B7-F1FC-4ECE-9704-15AC0C691FD9}"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1ABC732D-1C59-4DA4-90F7-F85544C737AE}">
      <dgm:prSet/>
      <dgm:spPr/>
      <dgm:t>
        <a:bodyPr/>
        <a:lstStyle/>
        <a:p>
          <a:pPr>
            <a:defRPr cap="all"/>
          </a:pPr>
          <a:r>
            <a:rPr lang="en-US"/>
            <a:t>Introduction &amp; Motivation</a:t>
          </a:r>
        </a:p>
      </dgm:t>
    </dgm:pt>
    <dgm:pt modelId="{A36CE241-ABF9-4908-9B5C-80E24C43FCFD}" type="parTrans" cxnId="{40F59571-32CC-4EBF-A267-03541A95A70B}">
      <dgm:prSet/>
      <dgm:spPr/>
      <dgm:t>
        <a:bodyPr/>
        <a:lstStyle/>
        <a:p>
          <a:endParaRPr lang="en-US"/>
        </a:p>
      </dgm:t>
    </dgm:pt>
    <dgm:pt modelId="{B44B278C-DFE7-47C1-8982-48F81567F375}" type="sibTrans" cxnId="{40F59571-32CC-4EBF-A267-03541A95A70B}">
      <dgm:prSet/>
      <dgm:spPr/>
      <dgm:t>
        <a:bodyPr/>
        <a:lstStyle/>
        <a:p>
          <a:endParaRPr lang="en-US"/>
        </a:p>
      </dgm:t>
    </dgm:pt>
    <dgm:pt modelId="{8AF4B2BF-34BB-496F-9390-E20E991CC53D}">
      <dgm:prSet/>
      <dgm:spPr/>
      <dgm:t>
        <a:bodyPr/>
        <a:lstStyle/>
        <a:p>
          <a:pPr>
            <a:defRPr cap="all"/>
          </a:pPr>
          <a:r>
            <a:rPr lang="en-US"/>
            <a:t>Theory &amp; Methodology</a:t>
          </a:r>
        </a:p>
      </dgm:t>
    </dgm:pt>
    <dgm:pt modelId="{AB1C3C22-FEF2-431C-A5C0-09E8014CE3E4}" type="parTrans" cxnId="{781E1D48-E855-4908-A695-DEC039FBECDE}">
      <dgm:prSet/>
      <dgm:spPr/>
      <dgm:t>
        <a:bodyPr/>
        <a:lstStyle/>
        <a:p>
          <a:endParaRPr lang="en-US"/>
        </a:p>
      </dgm:t>
    </dgm:pt>
    <dgm:pt modelId="{F133BB06-8F15-494A-A531-BC7F72AACAC4}" type="sibTrans" cxnId="{781E1D48-E855-4908-A695-DEC039FBECDE}">
      <dgm:prSet/>
      <dgm:spPr/>
      <dgm:t>
        <a:bodyPr/>
        <a:lstStyle/>
        <a:p>
          <a:endParaRPr lang="en-US"/>
        </a:p>
      </dgm:t>
    </dgm:pt>
    <dgm:pt modelId="{635940CE-031B-41D5-9225-BBF19CB362D0}">
      <dgm:prSet/>
      <dgm:spPr/>
      <dgm:t>
        <a:bodyPr/>
        <a:lstStyle/>
        <a:p>
          <a:pPr>
            <a:defRPr cap="all"/>
          </a:pPr>
          <a:r>
            <a:rPr lang="en-US"/>
            <a:t>Experiments &amp; Results</a:t>
          </a:r>
        </a:p>
      </dgm:t>
    </dgm:pt>
    <dgm:pt modelId="{E7C49683-2E2F-4258-8D4D-7C3F6D7FDB1C}" type="parTrans" cxnId="{369AEF68-637E-4CF9-BE52-3A34C2EDE8CC}">
      <dgm:prSet/>
      <dgm:spPr/>
      <dgm:t>
        <a:bodyPr/>
        <a:lstStyle/>
        <a:p>
          <a:endParaRPr lang="en-US"/>
        </a:p>
      </dgm:t>
    </dgm:pt>
    <dgm:pt modelId="{094E39CA-AB44-4569-9583-C19536908C01}" type="sibTrans" cxnId="{369AEF68-637E-4CF9-BE52-3A34C2EDE8CC}">
      <dgm:prSet/>
      <dgm:spPr/>
      <dgm:t>
        <a:bodyPr/>
        <a:lstStyle/>
        <a:p>
          <a:endParaRPr lang="en-US"/>
        </a:p>
      </dgm:t>
    </dgm:pt>
    <dgm:pt modelId="{2FABFBBC-0687-4B40-A36E-2C58C82F9306}" type="pres">
      <dgm:prSet presAssocID="{0E80E7B7-F1FC-4ECE-9704-15AC0C691FD9}" presName="root" presStyleCnt="0">
        <dgm:presLayoutVars>
          <dgm:dir/>
          <dgm:resizeHandles val="exact"/>
        </dgm:presLayoutVars>
      </dgm:prSet>
      <dgm:spPr/>
    </dgm:pt>
    <dgm:pt modelId="{AB331873-65BE-4D5F-BD86-0EC99F71DCB4}" type="pres">
      <dgm:prSet presAssocID="{1ABC732D-1C59-4DA4-90F7-F85544C737AE}" presName="compNode" presStyleCnt="0"/>
      <dgm:spPr/>
    </dgm:pt>
    <dgm:pt modelId="{4462258C-C22C-4F08-9865-E36AB26ADAE2}" type="pres">
      <dgm:prSet presAssocID="{1ABC732D-1C59-4DA4-90F7-F85544C737AE}" presName="iconBgRect" presStyleLbl="bgShp" presStyleIdx="0" presStyleCnt="3"/>
      <dgm:spPr/>
    </dgm:pt>
    <dgm:pt modelId="{B5D9A1E8-7B90-43F7-BC85-4000913219A8}" type="pres">
      <dgm:prSet presAssocID="{1ABC732D-1C59-4DA4-90F7-F85544C737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DEDF4A91-C363-4552-836C-26DC1CECBDFA}" type="pres">
      <dgm:prSet presAssocID="{1ABC732D-1C59-4DA4-90F7-F85544C737AE}" presName="spaceRect" presStyleCnt="0"/>
      <dgm:spPr/>
    </dgm:pt>
    <dgm:pt modelId="{5A99FA23-13A9-4B9D-BDFD-F2281D30D728}" type="pres">
      <dgm:prSet presAssocID="{1ABC732D-1C59-4DA4-90F7-F85544C737AE}" presName="textRect" presStyleLbl="revTx" presStyleIdx="0" presStyleCnt="3">
        <dgm:presLayoutVars>
          <dgm:chMax val="1"/>
          <dgm:chPref val="1"/>
        </dgm:presLayoutVars>
      </dgm:prSet>
      <dgm:spPr/>
    </dgm:pt>
    <dgm:pt modelId="{BCE56915-F5B2-426D-AD5F-4534693C981D}" type="pres">
      <dgm:prSet presAssocID="{B44B278C-DFE7-47C1-8982-48F81567F375}" presName="sibTrans" presStyleCnt="0"/>
      <dgm:spPr/>
    </dgm:pt>
    <dgm:pt modelId="{DEB8E057-1073-4207-969A-829EE0EC1FEB}" type="pres">
      <dgm:prSet presAssocID="{8AF4B2BF-34BB-496F-9390-E20E991CC53D}" presName="compNode" presStyleCnt="0"/>
      <dgm:spPr/>
    </dgm:pt>
    <dgm:pt modelId="{B1ACCA8C-F6C9-418A-ACBC-D388B57DC1B7}" type="pres">
      <dgm:prSet presAssocID="{8AF4B2BF-34BB-496F-9390-E20E991CC53D}" presName="iconBgRect" presStyleLbl="bgShp" presStyleIdx="1" presStyleCnt="3"/>
      <dgm:spPr/>
    </dgm:pt>
    <dgm:pt modelId="{DC7A1F1A-CC87-4334-82D9-2A6617FA112D}" type="pres">
      <dgm:prSet presAssocID="{8AF4B2BF-34BB-496F-9390-E20E991CC53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820F2F0A-C65F-44D9-93AC-045F3153E439}" type="pres">
      <dgm:prSet presAssocID="{8AF4B2BF-34BB-496F-9390-E20E991CC53D}" presName="spaceRect" presStyleCnt="0"/>
      <dgm:spPr/>
    </dgm:pt>
    <dgm:pt modelId="{204A0944-F57B-4497-B848-1FB11F664836}" type="pres">
      <dgm:prSet presAssocID="{8AF4B2BF-34BB-496F-9390-E20E991CC53D}" presName="textRect" presStyleLbl="revTx" presStyleIdx="1" presStyleCnt="3">
        <dgm:presLayoutVars>
          <dgm:chMax val="1"/>
          <dgm:chPref val="1"/>
        </dgm:presLayoutVars>
      </dgm:prSet>
      <dgm:spPr/>
    </dgm:pt>
    <dgm:pt modelId="{E2B4EAB8-D46D-4F71-BFC3-4E898B6EAE5F}" type="pres">
      <dgm:prSet presAssocID="{F133BB06-8F15-494A-A531-BC7F72AACAC4}" presName="sibTrans" presStyleCnt="0"/>
      <dgm:spPr/>
    </dgm:pt>
    <dgm:pt modelId="{F0962C60-A051-4B01-86EC-215C72395FB9}" type="pres">
      <dgm:prSet presAssocID="{635940CE-031B-41D5-9225-BBF19CB362D0}" presName="compNode" presStyleCnt="0"/>
      <dgm:spPr/>
    </dgm:pt>
    <dgm:pt modelId="{24B21EC1-8F2A-40AF-BAB5-4593D3EF3E91}" type="pres">
      <dgm:prSet presAssocID="{635940CE-031B-41D5-9225-BBF19CB362D0}" presName="iconBgRect" presStyleLbl="bgShp" presStyleIdx="2" presStyleCnt="3"/>
      <dgm:spPr/>
    </dgm:pt>
    <dgm:pt modelId="{8F780E07-6CC0-484F-B20F-95DE9239D3D2}" type="pres">
      <dgm:prSet presAssocID="{635940CE-031B-41D5-9225-BBF19CB362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38BE9A94-18BC-4E51-9670-1D3865F97CAA}" type="pres">
      <dgm:prSet presAssocID="{635940CE-031B-41D5-9225-BBF19CB362D0}" presName="spaceRect" presStyleCnt="0"/>
      <dgm:spPr/>
    </dgm:pt>
    <dgm:pt modelId="{B03C619D-FC32-4705-A62D-31CBB530156B}" type="pres">
      <dgm:prSet presAssocID="{635940CE-031B-41D5-9225-BBF19CB362D0}" presName="textRect" presStyleLbl="revTx" presStyleIdx="2" presStyleCnt="3">
        <dgm:presLayoutVars>
          <dgm:chMax val="1"/>
          <dgm:chPref val="1"/>
        </dgm:presLayoutVars>
      </dgm:prSet>
      <dgm:spPr/>
    </dgm:pt>
  </dgm:ptLst>
  <dgm:cxnLst>
    <dgm:cxn modelId="{93D1FA0A-3594-4558-9A44-885DE2CAEED4}" type="presOf" srcId="{8AF4B2BF-34BB-496F-9390-E20E991CC53D}" destId="{204A0944-F57B-4497-B848-1FB11F664836}" srcOrd="0" destOrd="0" presId="urn:microsoft.com/office/officeart/2018/5/layout/IconCircleLabelList"/>
    <dgm:cxn modelId="{781E1D48-E855-4908-A695-DEC039FBECDE}" srcId="{0E80E7B7-F1FC-4ECE-9704-15AC0C691FD9}" destId="{8AF4B2BF-34BB-496F-9390-E20E991CC53D}" srcOrd="1" destOrd="0" parTransId="{AB1C3C22-FEF2-431C-A5C0-09E8014CE3E4}" sibTransId="{F133BB06-8F15-494A-A531-BC7F72AACAC4}"/>
    <dgm:cxn modelId="{369AEF68-637E-4CF9-BE52-3A34C2EDE8CC}" srcId="{0E80E7B7-F1FC-4ECE-9704-15AC0C691FD9}" destId="{635940CE-031B-41D5-9225-BBF19CB362D0}" srcOrd="2" destOrd="0" parTransId="{E7C49683-2E2F-4258-8D4D-7C3F6D7FDB1C}" sibTransId="{094E39CA-AB44-4569-9583-C19536908C01}"/>
    <dgm:cxn modelId="{40F59571-32CC-4EBF-A267-03541A95A70B}" srcId="{0E80E7B7-F1FC-4ECE-9704-15AC0C691FD9}" destId="{1ABC732D-1C59-4DA4-90F7-F85544C737AE}" srcOrd="0" destOrd="0" parTransId="{A36CE241-ABF9-4908-9B5C-80E24C43FCFD}" sibTransId="{B44B278C-DFE7-47C1-8982-48F81567F375}"/>
    <dgm:cxn modelId="{01B60080-43CE-43E9-9662-A010585537EC}" type="presOf" srcId="{635940CE-031B-41D5-9225-BBF19CB362D0}" destId="{B03C619D-FC32-4705-A62D-31CBB530156B}" srcOrd="0" destOrd="0" presId="urn:microsoft.com/office/officeart/2018/5/layout/IconCircleLabelList"/>
    <dgm:cxn modelId="{159B97AA-97C5-4D0C-ADA6-297BB02DDD21}" type="presOf" srcId="{0E80E7B7-F1FC-4ECE-9704-15AC0C691FD9}" destId="{2FABFBBC-0687-4B40-A36E-2C58C82F9306}" srcOrd="0" destOrd="0" presId="urn:microsoft.com/office/officeart/2018/5/layout/IconCircleLabelList"/>
    <dgm:cxn modelId="{F61226C8-4AE0-48AA-AAC4-F81693D6F84F}" type="presOf" srcId="{1ABC732D-1C59-4DA4-90F7-F85544C737AE}" destId="{5A99FA23-13A9-4B9D-BDFD-F2281D30D728}" srcOrd="0" destOrd="0" presId="urn:microsoft.com/office/officeart/2018/5/layout/IconCircleLabelList"/>
    <dgm:cxn modelId="{22714A5B-4475-479C-B982-D81EA6B72CAB}" type="presParOf" srcId="{2FABFBBC-0687-4B40-A36E-2C58C82F9306}" destId="{AB331873-65BE-4D5F-BD86-0EC99F71DCB4}" srcOrd="0" destOrd="0" presId="urn:microsoft.com/office/officeart/2018/5/layout/IconCircleLabelList"/>
    <dgm:cxn modelId="{20D2CF33-8121-4675-9DF6-5D10005341E0}" type="presParOf" srcId="{AB331873-65BE-4D5F-BD86-0EC99F71DCB4}" destId="{4462258C-C22C-4F08-9865-E36AB26ADAE2}" srcOrd="0" destOrd="0" presId="urn:microsoft.com/office/officeart/2018/5/layout/IconCircleLabelList"/>
    <dgm:cxn modelId="{EE1AC5B4-D293-419B-B40B-7F3493D34FCA}" type="presParOf" srcId="{AB331873-65BE-4D5F-BD86-0EC99F71DCB4}" destId="{B5D9A1E8-7B90-43F7-BC85-4000913219A8}" srcOrd="1" destOrd="0" presId="urn:microsoft.com/office/officeart/2018/5/layout/IconCircleLabelList"/>
    <dgm:cxn modelId="{5E075C7B-8378-4B60-B5AE-722A3B94C4F5}" type="presParOf" srcId="{AB331873-65BE-4D5F-BD86-0EC99F71DCB4}" destId="{DEDF4A91-C363-4552-836C-26DC1CECBDFA}" srcOrd="2" destOrd="0" presId="urn:microsoft.com/office/officeart/2018/5/layout/IconCircleLabelList"/>
    <dgm:cxn modelId="{70F2D012-350E-4CE2-9353-F4D58777FFBB}" type="presParOf" srcId="{AB331873-65BE-4D5F-BD86-0EC99F71DCB4}" destId="{5A99FA23-13A9-4B9D-BDFD-F2281D30D728}" srcOrd="3" destOrd="0" presId="urn:microsoft.com/office/officeart/2018/5/layout/IconCircleLabelList"/>
    <dgm:cxn modelId="{14AAD39D-53D0-4999-8340-DB70E6165622}" type="presParOf" srcId="{2FABFBBC-0687-4B40-A36E-2C58C82F9306}" destId="{BCE56915-F5B2-426D-AD5F-4534693C981D}" srcOrd="1" destOrd="0" presId="urn:microsoft.com/office/officeart/2018/5/layout/IconCircleLabelList"/>
    <dgm:cxn modelId="{C86C861B-2EA5-4A20-B1F7-F23C6C1577CB}" type="presParOf" srcId="{2FABFBBC-0687-4B40-A36E-2C58C82F9306}" destId="{DEB8E057-1073-4207-969A-829EE0EC1FEB}" srcOrd="2" destOrd="0" presId="urn:microsoft.com/office/officeart/2018/5/layout/IconCircleLabelList"/>
    <dgm:cxn modelId="{436AA1B7-FF97-4BB9-904F-CE0FFAC03D81}" type="presParOf" srcId="{DEB8E057-1073-4207-969A-829EE0EC1FEB}" destId="{B1ACCA8C-F6C9-418A-ACBC-D388B57DC1B7}" srcOrd="0" destOrd="0" presId="urn:microsoft.com/office/officeart/2018/5/layout/IconCircleLabelList"/>
    <dgm:cxn modelId="{65E844E0-DCF2-4AD9-80BB-46314DF7F4A3}" type="presParOf" srcId="{DEB8E057-1073-4207-969A-829EE0EC1FEB}" destId="{DC7A1F1A-CC87-4334-82D9-2A6617FA112D}" srcOrd="1" destOrd="0" presId="urn:microsoft.com/office/officeart/2018/5/layout/IconCircleLabelList"/>
    <dgm:cxn modelId="{807DEFDA-DE98-4EAC-8396-F0C584AE5E38}" type="presParOf" srcId="{DEB8E057-1073-4207-969A-829EE0EC1FEB}" destId="{820F2F0A-C65F-44D9-93AC-045F3153E439}" srcOrd="2" destOrd="0" presId="urn:microsoft.com/office/officeart/2018/5/layout/IconCircleLabelList"/>
    <dgm:cxn modelId="{C65888B9-C0ED-4613-B21E-CA2622311D60}" type="presParOf" srcId="{DEB8E057-1073-4207-969A-829EE0EC1FEB}" destId="{204A0944-F57B-4497-B848-1FB11F664836}" srcOrd="3" destOrd="0" presId="urn:microsoft.com/office/officeart/2018/5/layout/IconCircleLabelList"/>
    <dgm:cxn modelId="{906BC1B6-F1D3-4F4F-ACB0-DDAEF97420EF}" type="presParOf" srcId="{2FABFBBC-0687-4B40-A36E-2C58C82F9306}" destId="{E2B4EAB8-D46D-4F71-BFC3-4E898B6EAE5F}" srcOrd="3" destOrd="0" presId="urn:microsoft.com/office/officeart/2018/5/layout/IconCircleLabelList"/>
    <dgm:cxn modelId="{13F9AC8D-650F-44DE-9BDE-0755C3AE5891}" type="presParOf" srcId="{2FABFBBC-0687-4B40-A36E-2C58C82F9306}" destId="{F0962C60-A051-4B01-86EC-215C72395FB9}" srcOrd="4" destOrd="0" presId="urn:microsoft.com/office/officeart/2018/5/layout/IconCircleLabelList"/>
    <dgm:cxn modelId="{35E0DCD0-D9AA-48B6-91F4-BE74E45029AA}" type="presParOf" srcId="{F0962C60-A051-4B01-86EC-215C72395FB9}" destId="{24B21EC1-8F2A-40AF-BAB5-4593D3EF3E91}" srcOrd="0" destOrd="0" presId="urn:microsoft.com/office/officeart/2018/5/layout/IconCircleLabelList"/>
    <dgm:cxn modelId="{201F2869-DB9C-4B1F-BDB8-5AAD524C9002}" type="presParOf" srcId="{F0962C60-A051-4B01-86EC-215C72395FB9}" destId="{8F780E07-6CC0-484F-B20F-95DE9239D3D2}" srcOrd="1" destOrd="0" presId="urn:microsoft.com/office/officeart/2018/5/layout/IconCircleLabelList"/>
    <dgm:cxn modelId="{D6A307BB-7CD3-4ED4-ADD6-8320DC52D1EB}" type="presParOf" srcId="{F0962C60-A051-4B01-86EC-215C72395FB9}" destId="{38BE9A94-18BC-4E51-9670-1D3865F97CAA}" srcOrd="2" destOrd="0" presId="urn:microsoft.com/office/officeart/2018/5/layout/IconCircleLabelList"/>
    <dgm:cxn modelId="{6E0EFFF4-1712-4A06-B45F-8A867DB56A69}" type="presParOf" srcId="{F0962C60-A051-4B01-86EC-215C72395FB9}" destId="{B03C619D-FC32-4705-A62D-31CBB530156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2258C-C22C-4F08-9865-E36AB26ADAE2}">
      <dsp:nvSpPr>
        <dsp:cNvPr id="0" name=""/>
        <dsp:cNvSpPr/>
      </dsp:nvSpPr>
      <dsp:spPr>
        <a:xfrm>
          <a:off x="679050" y="187981"/>
          <a:ext cx="1887187" cy="1887187"/>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D9A1E8-7B90-43F7-BC85-4000913219A8}">
      <dsp:nvSpPr>
        <dsp:cNvPr id="0" name=""/>
        <dsp:cNvSpPr/>
      </dsp:nvSpPr>
      <dsp:spPr>
        <a:xfrm>
          <a:off x="1081237" y="59016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99FA23-13A9-4B9D-BDFD-F2281D30D728}">
      <dsp:nvSpPr>
        <dsp:cNvPr id="0" name=""/>
        <dsp:cNvSpPr/>
      </dsp:nvSpPr>
      <dsp:spPr>
        <a:xfrm>
          <a:off x="75768" y="266298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kern="1200"/>
            <a:t>Introduction &amp; Motivation</a:t>
          </a:r>
        </a:p>
      </dsp:txBody>
      <dsp:txXfrm>
        <a:off x="75768" y="2662981"/>
        <a:ext cx="3093750" cy="720000"/>
      </dsp:txXfrm>
    </dsp:sp>
    <dsp:sp modelId="{B1ACCA8C-F6C9-418A-ACBC-D388B57DC1B7}">
      <dsp:nvSpPr>
        <dsp:cNvPr id="0" name=""/>
        <dsp:cNvSpPr/>
      </dsp:nvSpPr>
      <dsp:spPr>
        <a:xfrm>
          <a:off x="4314206" y="187981"/>
          <a:ext cx="1887187" cy="1887187"/>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7A1F1A-CC87-4334-82D9-2A6617FA112D}">
      <dsp:nvSpPr>
        <dsp:cNvPr id="0" name=""/>
        <dsp:cNvSpPr/>
      </dsp:nvSpPr>
      <dsp:spPr>
        <a:xfrm>
          <a:off x="4716393" y="59016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4A0944-F57B-4497-B848-1FB11F664836}">
      <dsp:nvSpPr>
        <dsp:cNvPr id="0" name=""/>
        <dsp:cNvSpPr/>
      </dsp:nvSpPr>
      <dsp:spPr>
        <a:xfrm>
          <a:off x="3710925" y="266298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kern="1200"/>
            <a:t>Theory &amp; Methodology</a:t>
          </a:r>
        </a:p>
      </dsp:txBody>
      <dsp:txXfrm>
        <a:off x="3710925" y="2662981"/>
        <a:ext cx="3093750" cy="720000"/>
      </dsp:txXfrm>
    </dsp:sp>
    <dsp:sp modelId="{24B21EC1-8F2A-40AF-BAB5-4593D3EF3E91}">
      <dsp:nvSpPr>
        <dsp:cNvPr id="0" name=""/>
        <dsp:cNvSpPr/>
      </dsp:nvSpPr>
      <dsp:spPr>
        <a:xfrm>
          <a:off x="7949362" y="187981"/>
          <a:ext cx="1887187" cy="1887187"/>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780E07-6CC0-484F-B20F-95DE9239D3D2}">
      <dsp:nvSpPr>
        <dsp:cNvPr id="0" name=""/>
        <dsp:cNvSpPr/>
      </dsp:nvSpPr>
      <dsp:spPr>
        <a:xfrm>
          <a:off x="8351550" y="590168"/>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3C619D-FC32-4705-A62D-31CBB530156B}">
      <dsp:nvSpPr>
        <dsp:cNvPr id="0" name=""/>
        <dsp:cNvSpPr/>
      </dsp:nvSpPr>
      <dsp:spPr>
        <a:xfrm>
          <a:off x="7346081" y="266298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kern="1200"/>
            <a:t>Experiments &amp; Results</a:t>
          </a:r>
        </a:p>
      </dsp:txBody>
      <dsp:txXfrm>
        <a:off x="7346081" y="2662981"/>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2/13/2025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425801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97EA9-19A7-CC0C-3A7B-6A03891438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9D504-1EAD-56F0-1DAF-5EA629A58E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B69705-B548-E3E0-7B5E-C88400D850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66A473-5218-36EB-D4BE-10B9DCB937EA}"/>
              </a:ext>
            </a:extLst>
          </p:cNvPr>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235761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164DF-D66B-6D1C-9E51-AC3701223D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63CAA2-4BC6-20C5-1851-8DFDE8C0B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E700C8-F6EB-6F58-0937-14B83D4724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BA022D-41AC-8D45-070C-436842EB107C}"/>
              </a:ext>
            </a:extLst>
          </p:cNvPr>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2034419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32718-DB14-42D8-1EB3-946AC6166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889390-0588-DEC5-177C-024F083616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1B157D-F139-362D-1A0D-67371D0EF7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07DEF3-D0CC-D3B2-5959-2E3F4B308A1E}"/>
              </a:ext>
            </a:extLst>
          </p:cNvPr>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450477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61225-AFCE-01DF-D8C4-E1A46C877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27DCAB-B85B-BC0F-F9F2-0FEC98259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4A41F4-0581-01B1-731F-B40D7556D3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932A26-D565-3B0A-89FA-FF20CA04DF5A}"/>
              </a:ext>
            </a:extLst>
          </p:cNvPr>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718345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F35DB-6829-2419-34E3-92BEC3D2C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702DB-7B1E-3395-B7D3-0160C1D15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519E26-6A00-A5AE-D99D-A76FA2AE03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4A547D-41B6-04B0-35B3-9A96FD27420D}"/>
              </a:ext>
            </a:extLst>
          </p:cNvPr>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1821033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740346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413884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552981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3475769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FF4D5-E147-E773-D6D7-266DC6A37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AA969B-8B90-FE87-371E-1E5B3E6AB1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B5E539-3B2C-1841-7455-C4B43F84D1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343F0F-9862-AAEF-485F-3FCCDCCCF5BD}"/>
              </a:ext>
            </a:extLst>
          </p:cNvPr>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957300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766C2-EB6B-76F4-E358-F77B6934BD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ACD7A9-D3B7-2541-03C6-508EA242A9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9F7477-6E64-16E0-0B19-5E0DCCE009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F7883C-08AD-4DE0-65FC-5FC6296CCD1C}"/>
              </a:ext>
            </a:extLst>
          </p:cNvPr>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7271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731309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36659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3327029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3938625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4717144" y="3329790"/>
            <a:ext cx="6666546" cy="3200400"/>
          </a:xfrm>
        </p:spPr>
        <p:txBody>
          <a:bodyPr anchor="ctr"/>
          <a:lstStyle/>
          <a:p>
            <a:r>
              <a:rPr lang="en-US" dirty="0"/>
              <a:t>Fourier Neural Operators</a:t>
            </a:r>
            <a:br>
              <a:rPr lang="en-US" dirty="0"/>
            </a:br>
            <a:r>
              <a:rPr lang="en-US" dirty="0"/>
              <a:t>Han Zhang</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Data Representation</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10</a:t>
            </a:fld>
            <a:endParaRPr lang="en-US" dirty="0"/>
          </a:p>
        </p:txBody>
      </p:sp>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1341120" y="1139483"/>
            <a:ext cx="8920481" cy="1899482"/>
          </a:xfrm>
        </p:spPr>
        <p:txBody>
          <a:bodyPr>
            <a:normAutofit fontScale="92500" lnSpcReduction="20000"/>
          </a:bodyPr>
          <a:lstStyle/>
          <a:p>
            <a:pPr marL="285750" indent="-285750">
              <a:buFont typeface="Arial" panose="020B0604020202020204" pitchFamily="34" charset="0"/>
              <a:buChar char="•"/>
            </a:pPr>
            <a:r>
              <a:rPr lang="en-US" dirty="0"/>
              <a:t>Revised hypothesis: because there are layers in the FNO which are doing spectral transforms, the constant panes are being reduced in information to just one pixel (one non-zero frequency), and the rest of the 2D FFT array are just 0s. Worse, the different wavevectors end up being scaled versions of each other, meaning they’re interacting with the same weights, rather than different weights in the FNO.</a:t>
            </a:r>
          </a:p>
          <a:p>
            <a:pPr marL="285750" indent="-285750">
              <a:buFont typeface="Arial" panose="020B0604020202020204" pitchFamily="34" charset="0"/>
              <a:buChar char="•"/>
            </a:pPr>
            <a:r>
              <a:rPr lang="en-US" dirty="0"/>
              <a:t>Revised inputs are sinusoids with spatial frequencies of wavevector const, or band const, such that their FFT transforms are much richer representations, and different wavevector/band values activate different weights in the model.</a:t>
            </a:r>
          </a:p>
        </p:txBody>
      </p:sp>
      <p:pic>
        <p:nvPicPr>
          <p:cNvPr id="6" name="Picture 5">
            <a:extLst>
              <a:ext uri="{FF2B5EF4-FFF2-40B4-BE49-F238E27FC236}">
                <a16:creationId xmlns:a16="http://schemas.microsoft.com/office/drawing/2014/main" id="{35F5234F-185B-DD95-46BF-D933FD902D5B}"/>
              </a:ext>
            </a:extLst>
          </p:cNvPr>
          <p:cNvPicPr>
            <a:picLocks noChangeAspect="1"/>
          </p:cNvPicPr>
          <p:nvPr/>
        </p:nvPicPr>
        <p:blipFill>
          <a:blip r:embed="rId3"/>
          <a:srcRect/>
          <a:stretch/>
        </p:blipFill>
        <p:spPr>
          <a:xfrm>
            <a:off x="5401994" y="4958518"/>
            <a:ext cx="6790006" cy="1899482"/>
          </a:xfrm>
          <a:prstGeom prst="rect">
            <a:avLst/>
          </a:prstGeom>
        </p:spPr>
      </p:pic>
      <p:pic>
        <p:nvPicPr>
          <p:cNvPr id="5" name="Picture 4">
            <a:extLst>
              <a:ext uri="{FF2B5EF4-FFF2-40B4-BE49-F238E27FC236}">
                <a16:creationId xmlns:a16="http://schemas.microsoft.com/office/drawing/2014/main" id="{5C52E863-3162-99D9-3E10-D989D08B32CE}"/>
              </a:ext>
            </a:extLst>
          </p:cNvPr>
          <p:cNvPicPr>
            <a:picLocks noChangeAspect="1"/>
          </p:cNvPicPr>
          <p:nvPr/>
        </p:nvPicPr>
        <p:blipFill>
          <a:blip r:embed="rId4"/>
          <a:srcRect/>
          <a:stretch/>
        </p:blipFill>
        <p:spPr>
          <a:xfrm>
            <a:off x="-1" y="5029200"/>
            <a:ext cx="5033980" cy="1828800"/>
          </a:xfrm>
          <a:prstGeom prst="rect">
            <a:avLst/>
          </a:prstGeom>
        </p:spPr>
      </p:pic>
      <p:sp>
        <p:nvSpPr>
          <p:cNvPr id="3" name="TextBox 2">
            <a:extLst>
              <a:ext uri="{FF2B5EF4-FFF2-40B4-BE49-F238E27FC236}">
                <a16:creationId xmlns:a16="http://schemas.microsoft.com/office/drawing/2014/main" id="{0B1F46CB-F542-B406-1F47-5B38A3D49C6C}"/>
              </a:ext>
            </a:extLst>
          </p:cNvPr>
          <p:cNvSpPr txBox="1"/>
          <p:nvPr/>
        </p:nvSpPr>
        <p:spPr>
          <a:xfrm>
            <a:off x="210243" y="4619964"/>
            <a:ext cx="1363856" cy="338554"/>
          </a:xfrm>
          <a:prstGeom prst="rect">
            <a:avLst/>
          </a:prstGeom>
          <a:noFill/>
        </p:spPr>
        <p:txBody>
          <a:bodyPr wrap="square" rtlCol="0">
            <a:spAutoFit/>
          </a:bodyPr>
          <a:lstStyle/>
          <a:p>
            <a:r>
              <a:rPr lang="en-US" sz="1600" dirty="0"/>
              <a:t>Sample Input</a:t>
            </a:r>
          </a:p>
        </p:txBody>
      </p:sp>
      <p:sp>
        <p:nvSpPr>
          <p:cNvPr id="7" name="TextBox 6">
            <a:extLst>
              <a:ext uri="{FF2B5EF4-FFF2-40B4-BE49-F238E27FC236}">
                <a16:creationId xmlns:a16="http://schemas.microsoft.com/office/drawing/2014/main" id="{85E94D1D-6BB2-5C6D-7898-3B74957449A8}"/>
              </a:ext>
            </a:extLst>
          </p:cNvPr>
          <p:cNvSpPr txBox="1"/>
          <p:nvPr/>
        </p:nvSpPr>
        <p:spPr>
          <a:xfrm>
            <a:off x="5563725" y="4632518"/>
            <a:ext cx="1508097" cy="338554"/>
          </a:xfrm>
          <a:prstGeom prst="rect">
            <a:avLst/>
          </a:prstGeom>
          <a:noFill/>
        </p:spPr>
        <p:txBody>
          <a:bodyPr wrap="square" rtlCol="0">
            <a:spAutoFit/>
          </a:bodyPr>
          <a:lstStyle/>
          <a:p>
            <a:r>
              <a:rPr lang="en-US" sz="1600" dirty="0"/>
              <a:t>Sample Output</a:t>
            </a:r>
          </a:p>
        </p:txBody>
      </p:sp>
      <p:grpSp>
        <p:nvGrpSpPr>
          <p:cNvPr id="11" name="Group 10">
            <a:extLst>
              <a:ext uri="{FF2B5EF4-FFF2-40B4-BE49-F238E27FC236}">
                <a16:creationId xmlns:a16="http://schemas.microsoft.com/office/drawing/2014/main" id="{C52216BF-B0E8-C0A7-C333-79AC2C67B763}"/>
              </a:ext>
            </a:extLst>
          </p:cNvPr>
          <p:cNvGrpSpPr>
            <a:grpSpLocks noChangeAspect="1"/>
          </p:cNvGrpSpPr>
          <p:nvPr/>
        </p:nvGrpSpPr>
        <p:grpSpPr>
          <a:xfrm>
            <a:off x="389345" y="3068318"/>
            <a:ext cx="5103230" cy="1525754"/>
            <a:chOff x="7732680" y="3468713"/>
            <a:chExt cx="4418357" cy="1320992"/>
          </a:xfrm>
        </p:grpSpPr>
        <p:pic>
          <p:nvPicPr>
            <p:cNvPr id="10" name="Picture 9" descr="A screenshot of a computer screen&#10;&#10;Description automatically generated">
              <a:extLst>
                <a:ext uri="{FF2B5EF4-FFF2-40B4-BE49-F238E27FC236}">
                  <a16:creationId xmlns:a16="http://schemas.microsoft.com/office/drawing/2014/main" id="{7B449C73-02B7-22A0-0840-B1AF697A1216}"/>
                </a:ext>
              </a:extLst>
            </p:cNvPr>
            <p:cNvPicPr>
              <a:picLocks noChangeAspect="1"/>
            </p:cNvPicPr>
            <p:nvPr/>
          </p:nvPicPr>
          <p:blipFill rotWithShape="1">
            <a:blip r:embed="rId5"/>
            <a:srcRect t="60410" r="13789"/>
            <a:stretch/>
          </p:blipFill>
          <p:spPr>
            <a:xfrm>
              <a:off x="7732680" y="3468713"/>
              <a:ext cx="2634429" cy="1320992"/>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1CB276A0-E568-BC2C-F594-EF1F11B5E4A9}"/>
                </a:ext>
              </a:extLst>
            </p:cNvPr>
            <p:cNvPicPr>
              <a:picLocks noChangeAspect="1"/>
            </p:cNvPicPr>
            <p:nvPr/>
          </p:nvPicPr>
          <p:blipFill rotWithShape="1">
            <a:blip r:embed="rId5"/>
            <a:srcRect l="45614" t="15783" r="14125" b="50442"/>
            <a:stretch/>
          </p:blipFill>
          <p:spPr>
            <a:xfrm>
              <a:off x="10922459" y="3592730"/>
              <a:ext cx="1228578" cy="1125416"/>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8F2BB873-2A5B-F340-734B-6288CE783E49}"/>
                </a:ext>
              </a:extLst>
            </p:cNvPr>
            <p:cNvPicPr>
              <a:picLocks noChangeAspect="1"/>
            </p:cNvPicPr>
            <p:nvPr/>
          </p:nvPicPr>
          <p:blipFill rotWithShape="1">
            <a:blip r:embed="rId5"/>
            <a:srcRect l="28259" t="79565" r="69595" b="18748"/>
            <a:stretch/>
          </p:blipFill>
          <p:spPr>
            <a:xfrm>
              <a:off x="11453559" y="4106096"/>
              <a:ext cx="65559" cy="56274"/>
            </a:xfrm>
            <a:prstGeom prst="rect">
              <a:avLst/>
            </a:prstGeom>
          </p:spPr>
        </p:pic>
        <p:sp>
          <p:nvSpPr>
            <p:cNvPr id="14" name="Arrow: Right 13">
              <a:extLst>
                <a:ext uri="{FF2B5EF4-FFF2-40B4-BE49-F238E27FC236}">
                  <a16:creationId xmlns:a16="http://schemas.microsoft.com/office/drawing/2014/main" id="{2EC8BD0C-6A86-CAC9-6F47-876E327B36F9}"/>
                </a:ext>
              </a:extLst>
            </p:cNvPr>
            <p:cNvSpPr/>
            <p:nvPr/>
          </p:nvSpPr>
          <p:spPr>
            <a:xfrm>
              <a:off x="10344111" y="4049930"/>
              <a:ext cx="531100" cy="1688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9B48D8E-A249-6156-2EF8-A882A73A228E}"/>
                </a:ext>
              </a:extLst>
            </p:cNvPr>
            <p:cNvSpPr txBox="1"/>
            <p:nvPr/>
          </p:nvSpPr>
          <p:spPr>
            <a:xfrm>
              <a:off x="11027967" y="3684170"/>
              <a:ext cx="237222"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C4463C09-E972-37B2-CD22-C0A8659F2662}"/>
                </a:ext>
              </a:extLst>
            </p:cNvPr>
            <p:cNvSpPr txBox="1"/>
            <p:nvPr/>
          </p:nvSpPr>
          <p:spPr>
            <a:xfrm>
              <a:off x="10290540" y="3761543"/>
              <a:ext cx="584671" cy="369332"/>
            </a:xfrm>
            <a:prstGeom prst="rect">
              <a:avLst/>
            </a:prstGeom>
            <a:noFill/>
          </p:spPr>
          <p:txBody>
            <a:bodyPr wrap="square" rtlCol="0">
              <a:spAutoFit/>
            </a:bodyPr>
            <a:lstStyle/>
            <a:p>
              <a:r>
                <a:rPr lang="en-US" dirty="0"/>
                <a:t>FFT</a:t>
              </a:r>
            </a:p>
          </p:txBody>
        </p:sp>
      </p:grpSp>
      <p:pic>
        <p:nvPicPr>
          <p:cNvPr id="9" name="Picture 8" descr="A screenshot of a computer generated image&#10;&#10;Description automatically generated">
            <a:extLst>
              <a:ext uri="{FF2B5EF4-FFF2-40B4-BE49-F238E27FC236}">
                <a16:creationId xmlns:a16="http://schemas.microsoft.com/office/drawing/2014/main" id="{01E1B3A6-B036-7EAE-9C93-B536C825273F}"/>
              </a:ext>
            </a:extLst>
          </p:cNvPr>
          <p:cNvPicPr>
            <a:picLocks noChangeAspect="1"/>
          </p:cNvPicPr>
          <p:nvPr/>
        </p:nvPicPr>
        <p:blipFill>
          <a:blip r:embed="rId6"/>
          <a:stretch>
            <a:fillRect/>
          </a:stretch>
        </p:blipFill>
        <p:spPr>
          <a:xfrm>
            <a:off x="8240434" y="2921965"/>
            <a:ext cx="3562221" cy="1775083"/>
          </a:xfrm>
          <a:prstGeom prst="rect">
            <a:avLst/>
          </a:prstGeom>
        </p:spPr>
      </p:pic>
      <p:sp>
        <p:nvSpPr>
          <p:cNvPr id="15" name="Arrow: Right 14">
            <a:extLst>
              <a:ext uri="{FF2B5EF4-FFF2-40B4-BE49-F238E27FC236}">
                <a16:creationId xmlns:a16="http://schemas.microsoft.com/office/drawing/2014/main" id="{8BFF791F-AF15-CA2B-3DE3-1C9894064AD7}"/>
              </a:ext>
            </a:extLst>
          </p:cNvPr>
          <p:cNvSpPr/>
          <p:nvPr/>
        </p:nvSpPr>
        <p:spPr>
          <a:xfrm>
            <a:off x="9954579" y="2942583"/>
            <a:ext cx="531100" cy="1688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974DD6B-E6B7-F0F2-1ED1-9824AEAD9A72}"/>
              </a:ext>
            </a:extLst>
          </p:cNvPr>
          <p:cNvSpPr txBox="1"/>
          <p:nvPr/>
        </p:nvSpPr>
        <p:spPr>
          <a:xfrm>
            <a:off x="9901008" y="2654196"/>
            <a:ext cx="584671" cy="369332"/>
          </a:xfrm>
          <a:prstGeom prst="rect">
            <a:avLst/>
          </a:prstGeom>
          <a:noFill/>
        </p:spPr>
        <p:txBody>
          <a:bodyPr wrap="square" rtlCol="0">
            <a:spAutoFit/>
          </a:bodyPr>
          <a:lstStyle/>
          <a:p>
            <a:r>
              <a:rPr lang="en-US" dirty="0"/>
              <a:t>FFT</a:t>
            </a:r>
          </a:p>
        </p:txBody>
      </p:sp>
    </p:spTree>
    <p:extLst>
      <p:ext uri="{BB962C8B-B14F-4D97-AF65-F5344CB8AC3E}">
        <p14:creationId xmlns:p14="http://schemas.microsoft.com/office/powerpoint/2010/main" val="2823729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AB1A7-3AAA-1D0C-890A-4A175EAE6A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18839A-9679-5F99-6E8C-882991B32914}"/>
              </a:ext>
            </a:extLst>
          </p:cNvPr>
          <p:cNvSpPr>
            <a:spLocks noGrp="1"/>
          </p:cNvSpPr>
          <p:nvPr>
            <p:ph type="title"/>
          </p:nvPr>
        </p:nvSpPr>
        <p:spPr>
          <a:xfrm>
            <a:off x="1341120" y="558801"/>
            <a:ext cx="9953308" cy="580682"/>
          </a:xfrm>
        </p:spPr>
        <p:txBody>
          <a:bodyPr/>
          <a:lstStyle/>
          <a:p>
            <a:r>
              <a:rPr lang="en-US" dirty="0"/>
              <a:t>Fourier Neural Operators - Implementation</a:t>
            </a:r>
          </a:p>
        </p:txBody>
      </p:sp>
      <p:sp>
        <p:nvSpPr>
          <p:cNvPr id="68" name="Slide Number Placeholder 67">
            <a:extLst>
              <a:ext uri="{FF2B5EF4-FFF2-40B4-BE49-F238E27FC236}">
                <a16:creationId xmlns:a16="http://schemas.microsoft.com/office/drawing/2014/main" id="{A30D05A7-3415-7F41-D45B-0E5DA8617D95}"/>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11</a:t>
            </a:fld>
            <a:endParaRPr lang="en-US" dirty="0"/>
          </a:p>
        </p:txBody>
      </p:sp>
      <p:sp>
        <p:nvSpPr>
          <p:cNvPr id="4" name="Content Placeholder 3">
            <a:extLst>
              <a:ext uri="{FF2B5EF4-FFF2-40B4-BE49-F238E27FC236}">
                <a16:creationId xmlns:a16="http://schemas.microsoft.com/office/drawing/2014/main" id="{8D836372-0FEA-329C-3C3A-FFC90B1F7000}"/>
              </a:ext>
            </a:extLst>
          </p:cNvPr>
          <p:cNvSpPr>
            <a:spLocks noGrp="1"/>
          </p:cNvSpPr>
          <p:nvPr>
            <p:ph sz="half" idx="14"/>
          </p:nvPr>
        </p:nvSpPr>
        <p:spPr>
          <a:xfrm>
            <a:off x="897572" y="1139483"/>
            <a:ext cx="10396856" cy="5216865"/>
          </a:xfrm>
        </p:spPr>
        <p:txBody>
          <a:bodyPr/>
          <a:lstStyle/>
          <a:p>
            <a:pPr marL="285750" indent="-285750">
              <a:buFont typeface="Arial" panose="020B0604020202020204" pitchFamily="34" charset="0"/>
              <a:buChar char="•"/>
            </a:pPr>
            <a:r>
              <a:rPr lang="en-US" dirty="0" err="1"/>
              <a:t>modes_height</a:t>
            </a:r>
            <a:r>
              <a:rPr lang="en-US" dirty="0"/>
              <a:t> = </a:t>
            </a:r>
            <a:r>
              <a:rPr lang="en-US" dirty="0" err="1"/>
              <a:t>modes_width</a:t>
            </a:r>
            <a:r>
              <a:rPr lang="en-US" dirty="0"/>
              <a:t> = 32 (allows for 32 spatial frequencies in the x and y dimension)</a:t>
            </a:r>
          </a:p>
          <a:p>
            <a:pPr marL="285750" indent="-285750">
              <a:buFont typeface="Arial" panose="020B0604020202020204" pitchFamily="34" charset="0"/>
              <a:buChar char="•"/>
            </a:pPr>
            <a:r>
              <a:rPr lang="en-US" dirty="0" err="1"/>
              <a:t>in_channels</a:t>
            </a:r>
            <a:r>
              <a:rPr lang="en-US" dirty="0"/>
              <a:t> = 3, </a:t>
            </a:r>
            <a:r>
              <a:rPr lang="en-US" dirty="0" err="1"/>
              <a:t>out_channels</a:t>
            </a:r>
            <a:r>
              <a:rPr lang="en-US" dirty="0"/>
              <a:t> = 4 (3 input images, 4 output images)</a:t>
            </a:r>
          </a:p>
          <a:p>
            <a:pPr marL="285750" indent="-285750">
              <a:buFont typeface="Arial" panose="020B0604020202020204" pitchFamily="34" charset="0"/>
              <a:buChar char="•"/>
            </a:pPr>
            <a:r>
              <a:rPr lang="en-US" dirty="0" err="1"/>
              <a:t>hidden_channels</a:t>
            </a:r>
            <a:r>
              <a:rPr lang="en-US" dirty="0"/>
              <a:t> = 64 (model param size approx. scales quadratically with this param)</a:t>
            </a:r>
          </a:p>
          <a:p>
            <a:pPr marL="285750" indent="-285750">
              <a:buFont typeface="Arial" panose="020B0604020202020204" pitchFamily="34" charset="0"/>
              <a:buChar char="•"/>
            </a:pPr>
            <a:r>
              <a:rPr lang="en-US" dirty="0" err="1"/>
              <a:t>num_layers</a:t>
            </a:r>
            <a:r>
              <a:rPr lang="en-US" dirty="0"/>
              <a:t> = 4 (in literature, 4 has been sufficient for most applications)</a:t>
            </a:r>
          </a:p>
        </p:txBody>
      </p:sp>
      <p:pic>
        <p:nvPicPr>
          <p:cNvPr id="8" name="Picture 7">
            <a:extLst>
              <a:ext uri="{FF2B5EF4-FFF2-40B4-BE49-F238E27FC236}">
                <a16:creationId xmlns:a16="http://schemas.microsoft.com/office/drawing/2014/main" id="{97850B71-FF9D-2D9C-27FD-698E55E67DE2}"/>
              </a:ext>
            </a:extLst>
          </p:cNvPr>
          <p:cNvPicPr>
            <a:picLocks noChangeAspect="1"/>
          </p:cNvPicPr>
          <p:nvPr/>
        </p:nvPicPr>
        <p:blipFill>
          <a:blip r:embed="rId3"/>
          <a:stretch>
            <a:fillRect/>
          </a:stretch>
        </p:blipFill>
        <p:spPr>
          <a:xfrm>
            <a:off x="0" y="2875994"/>
            <a:ext cx="8135485" cy="3982006"/>
          </a:xfrm>
          <a:prstGeom prst="rect">
            <a:avLst/>
          </a:prstGeom>
        </p:spPr>
      </p:pic>
      <p:pic>
        <p:nvPicPr>
          <p:cNvPr id="10" name="Picture 9">
            <a:extLst>
              <a:ext uri="{FF2B5EF4-FFF2-40B4-BE49-F238E27FC236}">
                <a16:creationId xmlns:a16="http://schemas.microsoft.com/office/drawing/2014/main" id="{66119B39-CCCC-2BD4-99CF-B06FF787CB17}"/>
              </a:ext>
            </a:extLst>
          </p:cNvPr>
          <p:cNvPicPr>
            <a:picLocks noChangeAspect="1"/>
          </p:cNvPicPr>
          <p:nvPr/>
        </p:nvPicPr>
        <p:blipFill>
          <a:blip r:embed="rId4"/>
          <a:srcRect t="3423" b="4288"/>
          <a:stretch/>
        </p:blipFill>
        <p:spPr>
          <a:xfrm>
            <a:off x="8135485" y="2879510"/>
            <a:ext cx="4056515" cy="1350499"/>
          </a:xfrm>
          <a:prstGeom prst="rect">
            <a:avLst/>
          </a:prstGeom>
        </p:spPr>
      </p:pic>
      <p:pic>
        <p:nvPicPr>
          <p:cNvPr id="12" name="Picture 11">
            <a:extLst>
              <a:ext uri="{FF2B5EF4-FFF2-40B4-BE49-F238E27FC236}">
                <a16:creationId xmlns:a16="http://schemas.microsoft.com/office/drawing/2014/main" id="{88E58BB6-FE56-356D-3DAF-52A8D201484E}"/>
              </a:ext>
            </a:extLst>
          </p:cNvPr>
          <p:cNvPicPr>
            <a:picLocks noChangeAspect="1"/>
          </p:cNvPicPr>
          <p:nvPr/>
        </p:nvPicPr>
        <p:blipFill>
          <a:blip r:embed="rId5"/>
          <a:stretch>
            <a:fillRect/>
          </a:stretch>
        </p:blipFill>
        <p:spPr>
          <a:xfrm>
            <a:off x="8135484" y="4230009"/>
            <a:ext cx="2598837" cy="2627991"/>
          </a:xfrm>
          <a:prstGeom prst="rect">
            <a:avLst/>
          </a:prstGeom>
        </p:spPr>
      </p:pic>
    </p:spTree>
    <p:extLst>
      <p:ext uri="{BB962C8B-B14F-4D97-AF65-F5344CB8AC3E}">
        <p14:creationId xmlns:p14="http://schemas.microsoft.com/office/powerpoint/2010/main" val="197232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9D16-E017-DCFF-C6A5-49F4A5D32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F2AA4-B750-F009-CCB8-F2A1447B435F}"/>
              </a:ext>
            </a:extLst>
          </p:cNvPr>
          <p:cNvSpPr>
            <a:spLocks noGrp="1"/>
          </p:cNvSpPr>
          <p:nvPr>
            <p:ph type="title"/>
          </p:nvPr>
        </p:nvSpPr>
        <p:spPr>
          <a:xfrm>
            <a:off x="1341120" y="558801"/>
            <a:ext cx="9953308" cy="580682"/>
          </a:xfrm>
        </p:spPr>
        <p:txBody>
          <a:bodyPr/>
          <a:lstStyle/>
          <a:p>
            <a:r>
              <a:rPr lang="en-US" dirty="0"/>
              <a:t>Results</a:t>
            </a:r>
          </a:p>
        </p:txBody>
      </p:sp>
      <p:sp>
        <p:nvSpPr>
          <p:cNvPr id="68" name="Slide Number Placeholder 67">
            <a:extLst>
              <a:ext uri="{FF2B5EF4-FFF2-40B4-BE49-F238E27FC236}">
                <a16:creationId xmlns:a16="http://schemas.microsoft.com/office/drawing/2014/main" id="{35478A63-56E8-35D2-D7CC-AF8F37C82084}"/>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12</a:t>
            </a:fld>
            <a:endParaRPr lang="en-US" dirty="0"/>
          </a:p>
        </p:txBody>
      </p:sp>
      <p:pic>
        <p:nvPicPr>
          <p:cNvPr id="5" name="Picture 4" descr="A screenshot of a computer generated image&#10;&#10;AI-generated content may be incorrect.">
            <a:extLst>
              <a:ext uri="{FF2B5EF4-FFF2-40B4-BE49-F238E27FC236}">
                <a16:creationId xmlns:a16="http://schemas.microsoft.com/office/drawing/2014/main" id="{7C4A6C23-A30F-9163-DE3F-C6C362211B79}"/>
              </a:ext>
            </a:extLst>
          </p:cNvPr>
          <p:cNvPicPr>
            <a:picLocks noChangeAspect="1"/>
          </p:cNvPicPr>
          <p:nvPr/>
        </p:nvPicPr>
        <p:blipFill>
          <a:blip r:embed="rId3"/>
          <a:stretch>
            <a:fillRect/>
          </a:stretch>
        </p:blipFill>
        <p:spPr>
          <a:xfrm>
            <a:off x="0" y="0"/>
            <a:ext cx="6179221" cy="6858000"/>
          </a:xfrm>
          <a:prstGeom prst="rect">
            <a:avLst/>
          </a:prstGeom>
        </p:spPr>
      </p:pic>
      <p:pic>
        <p:nvPicPr>
          <p:cNvPr id="8" name="Picture 7" descr="A screenshot of a computer screen&#10;&#10;AI-generated content may be incorrect.">
            <a:extLst>
              <a:ext uri="{FF2B5EF4-FFF2-40B4-BE49-F238E27FC236}">
                <a16:creationId xmlns:a16="http://schemas.microsoft.com/office/drawing/2014/main" id="{E9131299-D8F9-7928-1B32-BEB61546546E}"/>
              </a:ext>
            </a:extLst>
          </p:cNvPr>
          <p:cNvPicPr>
            <a:picLocks noChangeAspect="1"/>
          </p:cNvPicPr>
          <p:nvPr/>
        </p:nvPicPr>
        <p:blipFill>
          <a:blip r:embed="rId4"/>
          <a:stretch>
            <a:fillRect/>
          </a:stretch>
        </p:blipFill>
        <p:spPr>
          <a:xfrm>
            <a:off x="6012779" y="0"/>
            <a:ext cx="6179221" cy="6858000"/>
          </a:xfrm>
          <a:prstGeom prst="rect">
            <a:avLst/>
          </a:prstGeom>
        </p:spPr>
      </p:pic>
    </p:spTree>
    <p:extLst>
      <p:ext uri="{BB962C8B-B14F-4D97-AF65-F5344CB8AC3E}">
        <p14:creationId xmlns:p14="http://schemas.microsoft.com/office/powerpoint/2010/main" val="905523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8120A-8119-996F-F066-AF1B7FFCB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595C7D-C44A-9C05-1E65-326595FF802B}"/>
              </a:ext>
            </a:extLst>
          </p:cNvPr>
          <p:cNvSpPr>
            <a:spLocks noGrp="1"/>
          </p:cNvSpPr>
          <p:nvPr>
            <p:ph type="title"/>
          </p:nvPr>
        </p:nvSpPr>
        <p:spPr>
          <a:xfrm>
            <a:off x="1341120" y="558801"/>
            <a:ext cx="9953308" cy="580682"/>
          </a:xfrm>
        </p:spPr>
        <p:txBody>
          <a:bodyPr/>
          <a:lstStyle/>
          <a:p>
            <a:r>
              <a:rPr lang="en-US" dirty="0"/>
              <a:t>Training with ADAMW</a:t>
            </a:r>
          </a:p>
        </p:txBody>
      </p:sp>
      <p:sp>
        <p:nvSpPr>
          <p:cNvPr id="68" name="Slide Number Placeholder 67">
            <a:extLst>
              <a:ext uri="{FF2B5EF4-FFF2-40B4-BE49-F238E27FC236}">
                <a16:creationId xmlns:a16="http://schemas.microsoft.com/office/drawing/2014/main" id="{04126ED7-6DDB-D839-6F1B-3CF075B915B5}"/>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13</a:t>
            </a:fld>
            <a:endParaRPr lang="en-US" dirty="0"/>
          </a:p>
        </p:txBody>
      </p:sp>
      <p:sp>
        <p:nvSpPr>
          <p:cNvPr id="4" name="Content Placeholder 3">
            <a:extLst>
              <a:ext uri="{FF2B5EF4-FFF2-40B4-BE49-F238E27FC236}">
                <a16:creationId xmlns:a16="http://schemas.microsoft.com/office/drawing/2014/main" id="{FF22D7FE-CB04-C318-9EAB-D1D35F10D9E7}"/>
              </a:ext>
            </a:extLst>
          </p:cNvPr>
          <p:cNvSpPr>
            <a:spLocks noGrp="1"/>
          </p:cNvSpPr>
          <p:nvPr>
            <p:ph sz="half" idx="14"/>
          </p:nvPr>
        </p:nvSpPr>
        <p:spPr>
          <a:xfrm>
            <a:off x="1341120" y="1139483"/>
            <a:ext cx="8920481" cy="1899137"/>
          </a:xfrm>
        </p:spPr>
        <p:txBody>
          <a:bodyPr>
            <a:normAutofit/>
          </a:bodyPr>
          <a:lstStyle/>
          <a:p>
            <a:pPr marL="285750" indent="-285750">
              <a:buFont typeface="Arial" panose="020B0604020202020204" pitchFamily="34" charset="0"/>
              <a:buChar char="•"/>
            </a:pPr>
            <a:r>
              <a:rPr lang="en-US" dirty="0"/>
              <a:t>ADAMW is a momentum based optimizer.</a:t>
            </a:r>
          </a:p>
          <a:p>
            <a:pPr marL="285750" indent="-285750">
              <a:buFont typeface="Arial" panose="020B0604020202020204" pitchFamily="34" charset="0"/>
              <a:buChar char="•"/>
            </a:pPr>
            <a:r>
              <a:rPr lang="en-US" dirty="0"/>
              <a:t>Loss spike phenomena -&gt; new, higher loss plateau</a:t>
            </a:r>
          </a:p>
          <a:p>
            <a:pPr marL="285750" indent="-285750">
              <a:buFont typeface="Arial" panose="020B0604020202020204" pitchFamily="34" charset="0"/>
              <a:buChar char="•"/>
            </a:pPr>
            <a:r>
              <a:rPr lang="en-US" dirty="0"/>
              <a:t>The learning rate appears to affect convergence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7" name="Picture 6" descr="A graph with blue and orange lines&#10;&#10;AI-generated content may be incorrect.">
            <a:extLst>
              <a:ext uri="{FF2B5EF4-FFF2-40B4-BE49-F238E27FC236}">
                <a16:creationId xmlns:a16="http://schemas.microsoft.com/office/drawing/2014/main" id="{8B1E7E49-965E-8F84-CC9B-67E9BCAB59F3}"/>
              </a:ext>
            </a:extLst>
          </p:cNvPr>
          <p:cNvPicPr>
            <a:picLocks noChangeAspect="1"/>
          </p:cNvPicPr>
          <p:nvPr/>
        </p:nvPicPr>
        <p:blipFill>
          <a:blip r:embed="rId3"/>
          <a:stretch>
            <a:fillRect/>
          </a:stretch>
        </p:blipFill>
        <p:spPr>
          <a:xfrm>
            <a:off x="6339828" y="2468871"/>
            <a:ext cx="5852172" cy="4389129"/>
          </a:xfrm>
          <a:prstGeom prst="rect">
            <a:avLst/>
          </a:prstGeom>
        </p:spPr>
      </p:pic>
      <p:pic>
        <p:nvPicPr>
          <p:cNvPr id="10" name="Picture 9" descr="A graph with blue line and orange line&#10;&#10;AI-generated content may be incorrect.">
            <a:extLst>
              <a:ext uri="{FF2B5EF4-FFF2-40B4-BE49-F238E27FC236}">
                <a16:creationId xmlns:a16="http://schemas.microsoft.com/office/drawing/2014/main" id="{81DA94FE-721F-54F8-B72B-B332AB17EC85}"/>
              </a:ext>
            </a:extLst>
          </p:cNvPr>
          <p:cNvPicPr>
            <a:picLocks noChangeAspect="1"/>
          </p:cNvPicPr>
          <p:nvPr/>
        </p:nvPicPr>
        <p:blipFill>
          <a:blip r:embed="rId4"/>
          <a:stretch>
            <a:fillRect/>
          </a:stretch>
        </p:blipFill>
        <p:spPr>
          <a:xfrm>
            <a:off x="0" y="2468871"/>
            <a:ext cx="5852172" cy="4389129"/>
          </a:xfrm>
          <a:prstGeom prst="rect">
            <a:avLst/>
          </a:prstGeom>
        </p:spPr>
      </p:pic>
      <p:pic>
        <p:nvPicPr>
          <p:cNvPr id="14" name="Picture 13" descr="A graph of a graph&#10;&#10;AI-generated content may be incorrect.">
            <a:extLst>
              <a:ext uri="{FF2B5EF4-FFF2-40B4-BE49-F238E27FC236}">
                <a16:creationId xmlns:a16="http://schemas.microsoft.com/office/drawing/2014/main" id="{7294925E-F1E2-EACE-9C44-D41A690C403F}"/>
              </a:ext>
            </a:extLst>
          </p:cNvPr>
          <p:cNvPicPr>
            <a:picLocks noChangeAspect="1"/>
          </p:cNvPicPr>
          <p:nvPr/>
        </p:nvPicPr>
        <p:blipFill>
          <a:blip r:embed="rId5"/>
          <a:stretch>
            <a:fillRect/>
          </a:stretch>
        </p:blipFill>
        <p:spPr>
          <a:xfrm>
            <a:off x="3391688" y="2468871"/>
            <a:ext cx="5852172" cy="4389129"/>
          </a:xfrm>
          <a:prstGeom prst="rect">
            <a:avLst/>
          </a:prstGeom>
        </p:spPr>
      </p:pic>
    </p:spTree>
    <p:extLst>
      <p:ext uri="{BB962C8B-B14F-4D97-AF65-F5344CB8AC3E}">
        <p14:creationId xmlns:p14="http://schemas.microsoft.com/office/powerpoint/2010/main" val="264038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ACD21-81C6-4049-35DE-13857A1DE3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4417BC-09F8-1F53-161A-4397BEC8779F}"/>
              </a:ext>
            </a:extLst>
          </p:cNvPr>
          <p:cNvSpPr>
            <a:spLocks noGrp="1"/>
          </p:cNvSpPr>
          <p:nvPr>
            <p:ph type="title"/>
          </p:nvPr>
        </p:nvSpPr>
        <p:spPr>
          <a:xfrm>
            <a:off x="1341120" y="558801"/>
            <a:ext cx="9953308" cy="580682"/>
          </a:xfrm>
        </p:spPr>
        <p:txBody>
          <a:bodyPr/>
          <a:lstStyle/>
          <a:p>
            <a:r>
              <a:rPr lang="en-US" dirty="0"/>
              <a:t>Experimenting with optimizers</a:t>
            </a:r>
          </a:p>
        </p:txBody>
      </p:sp>
      <p:sp>
        <p:nvSpPr>
          <p:cNvPr id="68" name="Slide Number Placeholder 67">
            <a:extLst>
              <a:ext uri="{FF2B5EF4-FFF2-40B4-BE49-F238E27FC236}">
                <a16:creationId xmlns:a16="http://schemas.microsoft.com/office/drawing/2014/main" id="{7E5929D8-65A1-9113-A655-3975AB4B48AA}"/>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14</a:t>
            </a:fld>
            <a:endParaRPr lang="en-US" dirty="0"/>
          </a:p>
        </p:txBody>
      </p:sp>
      <p:pic>
        <p:nvPicPr>
          <p:cNvPr id="5" name="Picture 4" descr="A graph of a number of different colored lines&#10;&#10;AI-generated content may be incorrect.">
            <a:extLst>
              <a:ext uri="{FF2B5EF4-FFF2-40B4-BE49-F238E27FC236}">
                <a16:creationId xmlns:a16="http://schemas.microsoft.com/office/drawing/2014/main" id="{9FEBD80C-E0E2-90BC-5AD2-DDE9887B63B9}"/>
              </a:ext>
            </a:extLst>
          </p:cNvPr>
          <p:cNvPicPr>
            <a:picLocks noChangeAspect="1"/>
          </p:cNvPicPr>
          <p:nvPr/>
        </p:nvPicPr>
        <p:blipFill>
          <a:blip r:embed="rId3"/>
          <a:stretch>
            <a:fillRect/>
          </a:stretch>
        </p:blipFill>
        <p:spPr>
          <a:xfrm>
            <a:off x="609589" y="1139483"/>
            <a:ext cx="10972822" cy="5486411"/>
          </a:xfrm>
          <a:prstGeom prst="rect">
            <a:avLst/>
          </a:prstGeom>
        </p:spPr>
      </p:pic>
      <p:pic>
        <p:nvPicPr>
          <p:cNvPr id="11" name="Picture 10" descr="A graph of a number of different optimizers&#10;&#10;AI-generated content may be incorrect.">
            <a:extLst>
              <a:ext uri="{FF2B5EF4-FFF2-40B4-BE49-F238E27FC236}">
                <a16:creationId xmlns:a16="http://schemas.microsoft.com/office/drawing/2014/main" id="{994BB61E-7F08-7984-A106-7886ED0885E8}"/>
              </a:ext>
            </a:extLst>
          </p:cNvPr>
          <p:cNvPicPr>
            <a:picLocks noChangeAspect="1"/>
          </p:cNvPicPr>
          <p:nvPr/>
        </p:nvPicPr>
        <p:blipFill>
          <a:blip r:embed="rId4"/>
          <a:stretch>
            <a:fillRect/>
          </a:stretch>
        </p:blipFill>
        <p:spPr>
          <a:xfrm>
            <a:off x="1111162" y="1390943"/>
            <a:ext cx="9473203" cy="4983490"/>
          </a:xfrm>
          <a:prstGeom prst="rect">
            <a:avLst/>
          </a:prstGeom>
        </p:spPr>
      </p:pic>
    </p:spTree>
    <p:extLst>
      <p:ext uri="{BB962C8B-B14F-4D97-AF65-F5344CB8AC3E}">
        <p14:creationId xmlns:p14="http://schemas.microsoft.com/office/powerpoint/2010/main" val="355191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4C8C5-DE40-B90F-D272-E1CB8911E21C}"/>
            </a:ext>
          </a:extLst>
        </p:cNvPr>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0E0BA94A-DC6C-0DD6-9ECD-936B71510EAB}"/>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15</a:t>
            </a:fld>
            <a:endParaRPr lang="en-US" dirty="0"/>
          </a:p>
        </p:txBody>
      </p:sp>
      <p:pic>
        <p:nvPicPr>
          <p:cNvPr id="8" name="Picture 7" descr="A screenshot of a graph&#10;&#10;AI-generated content may be incorrect.">
            <a:extLst>
              <a:ext uri="{FF2B5EF4-FFF2-40B4-BE49-F238E27FC236}">
                <a16:creationId xmlns:a16="http://schemas.microsoft.com/office/drawing/2014/main" id="{820A04BB-946B-807A-268F-2291C548C648}"/>
              </a:ext>
            </a:extLst>
          </p:cNvPr>
          <p:cNvPicPr>
            <a:picLocks noChangeAspect="1"/>
          </p:cNvPicPr>
          <p:nvPr/>
        </p:nvPicPr>
        <p:blipFill>
          <a:blip r:embed="rId3"/>
          <a:stretch>
            <a:fillRect/>
          </a:stretch>
        </p:blipFill>
        <p:spPr>
          <a:xfrm>
            <a:off x="0" y="0"/>
            <a:ext cx="5216487" cy="6858000"/>
          </a:xfrm>
          <a:prstGeom prst="rect">
            <a:avLst/>
          </a:prstGeom>
        </p:spPr>
      </p:pic>
      <p:pic>
        <p:nvPicPr>
          <p:cNvPr id="13" name="Picture 12" descr="A screenshot of a graph&#10;&#10;AI-generated content may be incorrect.">
            <a:extLst>
              <a:ext uri="{FF2B5EF4-FFF2-40B4-BE49-F238E27FC236}">
                <a16:creationId xmlns:a16="http://schemas.microsoft.com/office/drawing/2014/main" id="{1D96A70D-D59D-0035-D245-02BEE5DEE17B}"/>
              </a:ext>
            </a:extLst>
          </p:cNvPr>
          <p:cNvPicPr>
            <a:picLocks noChangeAspect="1"/>
          </p:cNvPicPr>
          <p:nvPr/>
        </p:nvPicPr>
        <p:blipFill>
          <a:blip r:embed="rId4"/>
          <a:stretch>
            <a:fillRect/>
          </a:stretch>
        </p:blipFill>
        <p:spPr>
          <a:xfrm>
            <a:off x="6975515" y="0"/>
            <a:ext cx="5210763" cy="6858000"/>
          </a:xfrm>
          <a:prstGeom prst="rect">
            <a:avLst/>
          </a:prstGeom>
        </p:spPr>
      </p:pic>
      <p:sp>
        <p:nvSpPr>
          <p:cNvPr id="15" name="TextBox 14">
            <a:extLst>
              <a:ext uri="{FF2B5EF4-FFF2-40B4-BE49-F238E27FC236}">
                <a16:creationId xmlns:a16="http://schemas.microsoft.com/office/drawing/2014/main" id="{85FF89E4-B5B0-E9BB-766D-A8F2AC257789}"/>
              </a:ext>
            </a:extLst>
          </p:cNvPr>
          <p:cNvSpPr txBox="1"/>
          <p:nvPr/>
        </p:nvSpPr>
        <p:spPr>
          <a:xfrm>
            <a:off x="5216487" y="905232"/>
            <a:ext cx="1759028" cy="5047536"/>
          </a:xfrm>
          <a:prstGeom prst="rect">
            <a:avLst/>
          </a:prstGeom>
          <a:noFill/>
        </p:spPr>
        <p:txBody>
          <a:bodyPr wrap="square" rtlCol="0">
            <a:spAutoFit/>
          </a:bodyPr>
          <a:lstStyle/>
          <a:p>
            <a:r>
              <a:rPr lang="en-US" sz="1400" dirty="0"/>
              <a:t>These are samples run on the example FNO dataset from the original paper.</a:t>
            </a:r>
          </a:p>
          <a:p>
            <a:endParaRPr lang="en-US" sz="1400" dirty="0"/>
          </a:p>
          <a:p>
            <a:r>
              <a:rPr lang="en-US" sz="1400" dirty="0"/>
              <a:t>The two sets of images come from the same model architecture, with one difference in the ADAMW optimizer hyperparameters.</a:t>
            </a:r>
          </a:p>
          <a:p>
            <a:endParaRPr lang="en-US" sz="1400" dirty="0"/>
          </a:p>
          <a:p>
            <a:r>
              <a:rPr lang="en-US" sz="1400" dirty="0"/>
              <a:t>On the left is what results look like when there is no loss spike, learning rate 10^e-3. On the right, there was a loss spike and a chronically higher loss plateau, learning rate 10^-1.</a:t>
            </a:r>
          </a:p>
        </p:txBody>
      </p:sp>
    </p:spTree>
    <p:extLst>
      <p:ext uri="{BB962C8B-B14F-4D97-AF65-F5344CB8AC3E}">
        <p14:creationId xmlns:p14="http://schemas.microsoft.com/office/powerpoint/2010/main" val="663979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443547" y="558801"/>
            <a:ext cx="10850881" cy="580682"/>
          </a:xfrm>
        </p:spPr>
        <p:txBody>
          <a:bodyPr/>
          <a:lstStyle/>
          <a:p>
            <a:r>
              <a:rPr lang="en-US" dirty="0"/>
              <a:t>Current &amp; future Work</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16</a:t>
            </a:fld>
            <a:endParaRPr lang="en-US" dirty="0"/>
          </a:p>
        </p:txBody>
      </p:sp>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443547" y="1139483"/>
            <a:ext cx="3497184" cy="5216865"/>
          </a:xfrm>
        </p:spPr>
        <p:txBody>
          <a:bodyPr/>
          <a:lstStyle/>
          <a:p>
            <a:pPr marL="285750" indent="-285750">
              <a:buFont typeface="Arial" panose="020B0604020202020204" pitchFamily="34" charset="0"/>
              <a:buChar char="•"/>
            </a:pPr>
            <a:r>
              <a:rPr lang="en-US" dirty="0"/>
              <a:t>Understand the shape of the loss landscape with MSE loss function.</a:t>
            </a:r>
          </a:p>
          <a:p>
            <a:pPr marL="285750" indent="-285750">
              <a:buFont typeface="Arial" panose="020B0604020202020204" pitchFamily="34" charset="0"/>
              <a:buChar char="•"/>
            </a:pPr>
            <a:r>
              <a:rPr lang="en-US" dirty="0"/>
              <a:t>Develop new loss functions (Entropic loss term? Asymmetric loss term?)</a:t>
            </a:r>
          </a:p>
          <a:p>
            <a:pPr marL="285750" indent="-285750">
              <a:buFont typeface="Arial" panose="020B0604020202020204" pitchFamily="34" charset="0"/>
              <a:buChar char="•"/>
            </a:pPr>
            <a:r>
              <a:rPr lang="en-US" dirty="0"/>
              <a:t>Get model to print images from each layer during eval</a:t>
            </a:r>
          </a:p>
          <a:p>
            <a:pPr marL="285750" indent="-285750">
              <a:buFont typeface="Arial" panose="020B0604020202020204" pitchFamily="34" charset="0"/>
              <a:buChar char="•"/>
            </a:pPr>
            <a:r>
              <a:rPr lang="en-US" dirty="0"/>
              <a:t>Implement NOs from scratch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1" name="Picture 10" descr="A screenshot of a computer generated image&#10;&#10;AI-generated content may be incorrect.">
            <a:extLst>
              <a:ext uri="{FF2B5EF4-FFF2-40B4-BE49-F238E27FC236}">
                <a16:creationId xmlns:a16="http://schemas.microsoft.com/office/drawing/2014/main" id="{A0B0EB1A-9878-5A10-7BCF-85E450247629}"/>
              </a:ext>
            </a:extLst>
          </p:cNvPr>
          <p:cNvPicPr>
            <a:picLocks noChangeAspect="1"/>
          </p:cNvPicPr>
          <p:nvPr/>
        </p:nvPicPr>
        <p:blipFill>
          <a:blip r:embed="rId3"/>
          <a:stretch>
            <a:fillRect/>
          </a:stretch>
        </p:blipFill>
        <p:spPr>
          <a:xfrm>
            <a:off x="3991977" y="2457240"/>
            <a:ext cx="4100011" cy="4400760"/>
          </a:xfrm>
          <a:prstGeom prst="rect">
            <a:avLst/>
          </a:prstGeom>
        </p:spPr>
      </p:pic>
      <p:pic>
        <p:nvPicPr>
          <p:cNvPr id="13" name="Picture 12" descr="A screenshot of a graph&#10;&#10;AI-generated content may be incorrect.">
            <a:extLst>
              <a:ext uri="{FF2B5EF4-FFF2-40B4-BE49-F238E27FC236}">
                <a16:creationId xmlns:a16="http://schemas.microsoft.com/office/drawing/2014/main" id="{7F51ADF3-B832-8AC5-466A-B4BBBF167D83}"/>
              </a:ext>
            </a:extLst>
          </p:cNvPr>
          <p:cNvPicPr>
            <a:picLocks noChangeAspect="1"/>
          </p:cNvPicPr>
          <p:nvPr/>
        </p:nvPicPr>
        <p:blipFill>
          <a:blip r:embed="rId4"/>
          <a:stretch>
            <a:fillRect/>
          </a:stretch>
        </p:blipFill>
        <p:spPr>
          <a:xfrm>
            <a:off x="6015515" y="0"/>
            <a:ext cx="6176486" cy="2457240"/>
          </a:xfrm>
          <a:prstGeom prst="rect">
            <a:avLst/>
          </a:prstGeom>
        </p:spPr>
      </p:pic>
      <p:pic>
        <p:nvPicPr>
          <p:cNvPr id="15" name="Picture 14" descr="A screenshot of a computer screen&#10;&#10;AI-generated content may be incorrect.">
            <a:extLst>
              <a:ext uri="{FF2B5EF4-FFF2-40B4-BE49-F238E27FC236}">
                <a16:creationId xmlns:a16="http://schemas.microsoft.com/office/drawing/2014/main" id="{B2547B7C-5657-8C8D-EF8D-D52C1A56D66E}"/>
              </a:ext>
            </a:extLst>
          </p:cNvPr>
          <p:cNvPicPr>
            <a:picLocks noChangeAspect="1"/>
          </p:cNvPicPr>
          <p:nvPr/>
        </p:nvPicPr>
        <p:blipFill>
          <a:blip r:embed="rId5"/>
          <a:stretch>
            <a:fillRect/>
          </a:stretch>
        </p:blipFill>
        <p:spPr>
          <a:xfrm>
            <a:off x="8091988" y="2457240"/>
            <a:ext cx="4100011" cy="4400760"/>
          </a:xfrm>
          <a:prstGeom prst="rect">
            <a:avLst/>
          </a:prstGeom>
        </p:spPr>
      </p:pic>
    </p:spTree>
    <p:extLst>
      <p:ext uri="{BB962C8B-B14F-4D97-AF65-F5344CB8AC3E}">
        <p14:creationId xmlns:p14="http://schemas.microsoft.com/office/powerpoint/2010/main" val="936972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Troubleshooting</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17</a:t>
            </a:fld>
            <a:endParaRPr lang="en-US" dirty="0"/>
          </a:p>
        </p:txBody>
      </p:sp>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1341120" y="1139483"/>
            <a:ext cx="8920481" cy="5216865"/>
          </a:xfrm>
        </p:spPr>
        <p:txBody>
          <a:bodyPr/>
          <a:lstStyle/>
          <a:p>
            <a:pPr marL="285750" indent="-285750">
              <a:buFont typeface="Arial" panose="020B0604020202020204" pitchFamily="34" charset="0"/>
              <a:buChar char="•"/>
            </a:pPr>
            <a:r>
              <a:rPr lang="en-US" dirty="0"/>
              <a:t>Currently using </a:t>
            </a:r>
            <a:r>
              <a:rPr lang="en-US" dirty="0" err="1"/>
              <a:t>Neuralop</a:t>
            </a:r>
            <a:r>
              <a:rPr lang="en-US" dirty="0"/>
              <a:t> package to build &amp; train FNO neural operator. </a:t>
            </a:r>
          </a:p>
          <a:p>
            <a:pPr marL="569214" lvl="1"/>
            <a:r>
              <a:rPr lang="en-US" dirty="0"/>
              <a:t>Inputs: geometry; Outputs: eigenvector x component; Fixed: wavevector</a:t>
            </a:r>
          </a:p>
          <a:p>
            <a:pPr marL="285750" indent="-285750">
              <a:buFont typeface="Arial" panose="020B0604020202020204" pitchFamily="34" charset="0"/>
              <a:buChar char="•"/>
            </a:pPr>
            <a:r>
              <a:rPr lang="en-US" dirty="0"/>
              <a:t>Suspect the neural network is not properly transforming the input space.</a:t>
            </a:r>
          </a:p>
          <a:p>
            <a:pPr marL="285750" indent="-285750">
              <a:buFont typeface="Arial" panose="020B0604020202020204" pitchFamily="34" charset="0"/>
              <a:buChar char="•"/>
            </a:pPr>
            <a:r>
              <a:rPr lang="en-US" dirty="0"/>
              <a:t>Suspect there are other inputs necessary for network to learn, like wavevector.</a:t>
            </a:r>
          </a:p>
          <a:p>
            <a:pPr marL="285750" indent="-285750">
              <a:buFont typeface="Arial" panose="020B0604020202020204" pitchFamily="34" charset="0"/>
              <a:buChar char="•"/>
            </a:pPr>
            <a:r>
              <a:rPr lang="en-US" dirty="0"/>
              <a:t>Suspect it may be easier to learn eigenvector magnitude over one component</a:t>
            </a:r>
          </a:p>
          <a:p>
            <a:pPr marL="285750" indent="-285750">
              <a:buFont typeface="Arial" panose="020B0604020202020204" pitchFamily="34" charset="0"/>
              <a:buChar char="•"/>
            </a:pPr>
            <a:r>
              <a:rPr lang="en-US" dirty="0"/>
              <a:t>Train/test on one sample to see if model can learn just one representation.</a:t>
            </a:r>
          </a:p>
          <a:p>
            <a:pPr marL="285750" indent="-285750">
              <a:buFont typeface="Arial" panose="020B0604020202020204" pitchFamily="34" charset="0"/>
              <a:buChar char="•"/>
            </a:pPr>
            <a:r>
              <a:rPr lang="en-US" dirty="0"/>
              <a:t>Swap to eigenvector magnitude to see if it can learn that. Then try x &amp; y.</a:t>
            </a:r>
          </a:p>
        </p:txBody>
      </p:sp>
      <p:pic>
        <p:nvPicPr>
          <p:cNvPr id="5" name="Picture 4" descr="A blue and green squares&#10;&#10;Description automatically generated">
            <a:extLst>
              <a:ext uri="{FF2B5EF4-FFF2-40B4-BE49-F238E27FC236}">
                <a16:creationId xmlns:a16="http://schemas.microsoft.com/office/drawing/2014/main" id="{931E91D2-10F6-706B-F055-E2ED87EABE1E}"/>
              </a:ext>
            </a:extLst>
          </p:cNvPr>
          <p:cNvPicPr>
            <a:picLocks noChangeAspect="1"/>
          </p:cNvPicPr>
          <p:nvPr/>
        </p:nvPicPr>
        <p:blipFill>
          <a:blip r:embed="rId3"/>
          <a:stretch>
            <a:fillRect/>
          </a:stretch>
        </p:blipFill>
        <p:spPr>
          <a:xfrm>
            <a:off x="1341120" y="3838543"/>
            <a:ext cx="8920481" cy="2882931"/>
          </a:xfrm>
          <a:prstGeom prst="rect">
            <a:avLst/>
          </a:prstGeom>
        </p:spPr>
      </p:pic>
    </p:spTree>
    <p:extLst>
      <p:ext uri="{BB962C8B-B14F-4D97-AF65-F5344CB8AC3E}">
        <p14:creationId xmlns:p14="http://schemas.microsoft.com/office/powerpoint/2010/main" val="2594934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Data Prep</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18</a:t>
            </a:fld>
            <a:endParaRPr lang="en-US" dirty="0"/>
          </a:p>
        </p:txBody>
      </p:sp>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1341120" y="1139483"/>
            <a:ext cx="8920481" cy="5216865"/>
          </a:xfrm>
        </p:spPr>
        <p:txBody>
          <a:bodyPr/>
          <a:lstStyle/>
          <a:p>
            <a:pPr marL="285750" indent="-285750">
              <a:buFont typeface="Arial" panose="020B0604020202020204" pitchFamily="34" charset="0"/>
              <a:buChar char="•"/>
            </a:pPr>
            <a:r>
              <a:rPr lang="en-US" dirty="0"/>
              <a:t>Displacement field data is fixed, and utility functions have been written to extract and format Caltech’s </a:t>
            </a:r>
            <a:r>
              <a:rPr lang="en-US" dirty="0" err="1"/>
              <a:t>matlab</a:t>
            </a:r>
            <a:r>
              <a:rPr lang="en-US" dirty="0"/>
              <a:t> data to python friendly formats.</a:t>
            </a:r>
          </a:p>
          <a:p>
            <a:pPr marL="285750" indent="-285750">
              <a:buFont typeface="Arial" panose="020B0604020202020204" pitchFamily="34" charset="0"/>
              <a:buChar char="•"/>
            </a:pPr>
            <a:r>
              <a:rPr lang="en-US" dirty="0"/>
              <a:t>Dataset is 400 geometries x 325 wavevectors x 6 bands = 780,000 effective samples.</a:t>
            </a:r>
          </a:p>
          <a:p>
            <a:pPr marL="285750" indent="-285750">
              <a:buFont typeface="Arial" panose="020B0604020202020204" pitchFamily="34" charset="0"/>
              <a:buChar char="•"/>
            </a:pPr>
            <a:r>
              <a:rPr lang="en-US" dirty="0"/>
              <a:t>Inputs are 4 panes of data, 1 pane each for a 32x32 geometry, </a:t>
            </a:r>
            <a:r>
              <a:rPr lang="en-US" dirty="0" err="1"/>
              <a:t>wavevector_x</a:t>
            </a:r>
            <a:r>
              <a:rPr lang="en-US" dirty="0"/>
              <a:t>, </a:t>
            </a:r>
            <a:r>
              <a:rPr lang="en-US" dirty="0" err="1"/>
              <a:t>wavevector_y</a:t>
            </a:r>
            <a:r>
              <a:rPr lang="en-US" dirty="0"/>
              <a:t>, and band. The latter 3 are 2D arrays of constants.</a:t>
            </a:r>
          </a:p>
          <a:p>
            <a:pPr marL="285750" indent="-285750">
              <a:buFont typeface="Arial" panose="020B0604020202020204" pitchFamily="34" charset="0"/>
              <a:buChar char="•"/>
            </a:pPr>
            <a:r>
              <a:rPr lang="en-US" dirty="0"/>
              <a:t>Outputs are 4 panes of data, 1 pane each for </a:t>
            </a:r>
            <a:r>
              <a:rPr lang="en-US" dirty="0" err="1"/>
              <a:t>x_real</a:t>
            </a:r>
            <a:r>
              <a:rPr lang="en-US" dirty="0"/>
              <a:t>, </a:t>
            </a:r>
            <a:r>
              <a:rPr lang="en-US" dirty="0" err="1"/>
              <a:t>x_imag</a:t>
            </a:r>
            <a:r>
              <a:rPr lang="en-US" dirty="0"/>
              <a:t>, </a:t>
            </a:r>
            <a:r>
              <a:rPr lang="en-US" dirty="0" err="1"/>
              <a:t>y_real</a:t>
            </a:r>
            <a:r>
              <a:rPr lang="en-US" dirty="0"/>
              <a:t>, </a:t>
            </a:r>
            <a:r>
              <a:rPr lang="en-US" dirty="0" err="1"/>
              <a:t>y_imag</a:t>
            </a:r>
            <a:r>
              <a:rPr lang="en-US" dirty="0"/>
              <a:t> displacement fields.</a:t>
            </a:r>
          </a:p>
        </p:txBody>
      </p:sp>
      <p:pic>
        <p:nvPicPr>
          <p:cNvPr id="6" name="Picture 5">
            <a:extLst>
              <a:ext uri="{FF2B5EF4-FFF2-40B4-BE49-F238E27FC236}">
                <a16:creationId xmlns:a16="http://schemas.microsoft.com/office/drawing/2014/main" id="{35F5234F-185B-DD95-46BF-D933FD902D5B}"/>
              </a:ext>
            </a:extLst>
          </p:cNvPr>
          <p:cNvPicPr>
            <a:picLocks noChangeAspect="1"/>
          </p:cNvPicPr>
          <p:nvPr/>
        </p:nvPicPr>
        <p:blipFill>
          <a:blip r:embed="rId3"/>
          <a:srcRect/>
          <a:stretch/>
        </p:blipFill>
        <p:spPr>
          <a:xfrm>
            <a:off x="8046720" y="3519804"/>
            <a:ext cx="4145279" cy="3338196"/>
          </a:xfrm>
          <a:prstGeom prst="rect">
            <a:avLst/>
          </a:prstGeom>
        </p:spPr>
      </p:pic>
      <p:pic>
        <p:nvPicPr>
          <p:cNvPr id="8" name="Picture 7" descr="A yellow and purple square with a square in the middle&#10;&#10;Description automatically generated">
            <a:extLst>
              <a:ext uri="{FF2B5EF4-FFF2-40B4-BE49-F238E27FC236}">
                <a16:creationId xmlns:a16="http://schemas.microsoft.com/office/drawing/2014/main" id="{5A495E85-62F1-E04C-8F46-BFDCAA0FD500}"/>
              </a:ext>
            </a:extLst>
          </p:cNvPr>
          <p:cNvPicPr>
            <a:picLocks noChangeAspect="1"/>
          </p:cNvPicPr>
          <p:nvPr/>
        </p:nvPicPr>
        <p:blipFill>
          <a:blip r:embed="rId4"/>
          <a:stretch>
            <a:fillRect/>
          </a:stretch>
        </p:blipFill>
        <p:spPr>
          <a:xfrm>
            <a:off x="0" y="3795907"/>
            <a:ext cx="2947181" cy="3062093"/>
          </a:xfrm>
          <a:prstGeom prst="rect">
            <a:avLst/>
          </a:prstGeom>
        </p:spPr>
      </p:pic>
    </p:spTree>
    <p:extLst>
      <p:ext uri="{BB962C8B-B14F-4D97-AF65-F5344CB8AC3E}">
        <p14:creationId xmlns:p14="http://schemas.microsoft.com/office/powerpoint/2010/main" val="119295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Revised Training</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19</a:t>
            </a:fld>
            <a:endParaRPr lang="en-US" dirty="0"/>
          </a:p>
        </p:txBody>
      </p:sp>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1341120" y="1139483"/>
            <a:ext cx="8920481" cy="5216865"/>
          </a:xfrm>
        </p:spPr>
        <p:txBody>
          <a:bodyPr/>
          <a:lstStyle/>
          <a:p>
            <a:pPr marL="285750" indent="-285750">
              <a:buFont typeface="Arial" panose="020B0604020202020204" pitchFamily="34" charset="0"/>
              <a:buChar char="•"/>
            </a:pPr>
            <a:r>
              <a:rPr lang="en-US" dirty="0"/>
              <a:t>After normalizing data, and representing constants in frequency space, retrained model results saw massive improvements.</a:t>
            </a:r>
          </a:p>
          <a:p>
            <a:pPr marL="285750" indent="-285750">
              <a:buFont typeface="Arial" panose="020B0604020202020204" pitchFamily="34" charset="0"/>
              <a:buChar char="•"/>
            </a:pPr>
            <a:endParaRPr lang="en-US" dirty="0"/>
          </a:p>
        </p:txBody>
      </p:sp>
      <p:pic>
        <p:nvPicPr>
          <p:cNvPr id="5" name="Picture 4" descr="A graph of training and validation&#10;&#10;Description automatically generated">
            <a:extLst>
              <a:ext uri="{FF2B5EF4-FFF2-40B4-BE49-F238E27FC236}">
                <a16:creationId xmlns:a16="http://schemas.microsoft.com/office/drawing/2014/main" id="{C2C2528D-ABDF-6EF7-2B51-10FC36B7B667}"/>
              </a:ext>
            </a:extLst>
          </p:cNvPr>
          <p:cNvPicPr>
            <a:picLocks noChangeAspect="1"/>
          </p:cNvPicPr>
          <p:nvPr/>
        </p:nvPicPr>
        <p:blipFill>
          <a:blip r:embed="rId3"/>
          <a:stretch>
            <a:fillRect/>
          </a:stretch>
        </p:blipFill>
        <p:spPr>
          <a:xfrm>
            <a:off x="0" y="2370406"/>
            <a:ext cx="3879173" cy="2919045"/>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815C2555-B80C-59FC-7248-6C1095ACCFF1}"/>
              </a:ext>
            </a:extLst>
          </p:cNvPr>
          <p:cNvPicPr>
            <a:picLocks noChangeAspect="1"/>
          </p:cNvPicPr>
          <p:nvPr/>
        </p:nvPicPr>
        <p:blipFill>
          <a:blip r:embed="rId4"/>
          <a:stretch>
            <a:fillRect/>
          </a:stretch>
        </p:blipFill>
        <p:spPr>
          <a:xfrm>
            <a:off x="5259530" y="3110084"/>
            <a:ext cx="3388330" cy="3699803"/>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F46ECD0F-403A-D8BB-B986-ED42A885165F}"/>
              </a:ext>
            </a:extLst>
          </p:cNvPr>
          <p:cNvPicPr>
            <a:picLocks noChangeAspect="1"/>
          </p:cNvPicPr>
          <p:nvPr/>
        </p:nvPicPr>
        <p:blipFill>
          <a:blip r:embed="rId5"/>
          <a:stretch>
            <a:fillRect/>
          </a:stretch>
        </p:blipFill>
        <p:spPr>
          <a:xfrm>
            <a:off x="8759609" y="3110084"/>
            <a:ext cx="3432391" cy="3747915"/>
          </a:xfrm>
          <a:prstGeom prst="rect">
            <a:avLst/>
          </a:prstGeom>
        </p:spPr>
      </p:pic>
      <p:pic>
        <p:nvPicPr>
          <p:cNvPr id="13" name="Picture 12" descr="A chart of different colors&#10;&#10;Description automatically generated with medium confidence">
            <a:extLst>
              <a:ext uri="{FF2B5EF4-FFF2-40B4-BE49-F238E27FC236}">
                <a16:creationId xmlns:a16="http://schemas.microsoft.com/office/drawing/2014/main" id="{56DDA46F-B87A-80BF-1661-D446744C9617}"/>
              </a:ext>
            </a:extLst>
          </p:cNvPr>
          <p:cNvPicPr>
            <a:picLocks noChangeAspect="1"/>
          </p:cNvPicPr>
          <p:nvPr/>
        </p:nvPicPr>
        <p:blipFill rotWithShape="1">
          <a:blip r:embed="rId6"/>
          <a:srcRect t="42564" r="17184" b="29436"/>
          <a:stretch/>
        </p:blipFill>
        <p:spPr>
          <a:xfrm>
            <a:off x="0" y="5289451"/>
            <a:ext cx="4296244" cy="1568547"/>
          </a:xfrm>
          <a:prstGeom prst="rect">
            <a:avLst/>
          </a:prstGeom>
        </p:spPr>
      </p:pic>
    </p:spTree>
    <p:extLst>
      <p:ext uri="{BB962C8B-B14F-4D97-AF65-F5344CB8AC3E}">
        <p14:creationId xmlns:p14="http://schemas.microsoft.com/office/powerpoint/2010/main" val="1115767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838200" y="353550"/>
            <a:ext cx="10515600" cy="1325563"/>
          </a:xfrm>
        </p:spPr>
        <p:txBody>
          <a:bodyPr anchor="b">
            <a:normAutofit/>
          </a:bodyPr>
          <a:lstStyle/>
          <a:p>
            <a:r>
              <a:rPr lang="en-US" dirty="0"/>
              <a:t>Contents</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a:t>
            </a:fld>
            <a:endParaRPr lang="en-US"/>
          </a:p>
        </p:txBody>
      </p:sp>
      <p:graphicFrame>
        <p:nvGraphicFramePr>
          <p:cNvPr id="7" name="Content Placeholder 2">
            <a:extLst>
              <a:ext uri="{FF2B5EF4-FFF2-40B4-BE49-F238E27FC236}">
                <a16:creationId xmlns:a16="http://schemas.microsoft.com/office/drawing/2014/main" id="{1718A2F5-9CA4-7521-3B6C-312A3AD12D10}"/>
              </a:ext>
            </a:extLst>
          </p:cNvPr>
          <p:cNvGraphicFramePr>
            <a:graphicFrameLocks noGrp="1"/>
          </p:cNvGraphicFramePr>
          <p:nvPr>
            <p:ph type="tbl" sz="quarter" idx="14"/>
            <p:extLst>
              <p:ext uri="{D42A27DB-BD31-4B8C-83A1-F6EECF244321}">
                <p14:modId xmlns:p14="http://schemas.microsoft.com/office/powerpoint/2010/main" val="1953168208"/>
              </p:ext>
            </p:extLst>
          </p:nvPr>
        </p:nvGraphicFramePr>
        <p:xfrm>
          <a:off x="838200" y="2111381"/>
          <a:ext cx="10515600" cy="3570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198" y="1615736"/>
            <a:ext cx="6063917" cy="1524735"/>
          </a:xfrm>
        </p:spPr>
        <p:txBody>
          <a:bodyPr/>
          <a:lstStyle/>
          <a:p>
            <a:r>
              <a:rPr lang="en-US" dirty="0"/>
              <a:t>THANK YOU, Questions?</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2850181"/>
          </a:xfrm>
        </p:spPr>
        <p:txBody>
          <a:bodyPr>
            <a:noAutofit/>
          </a:bodyPr>
          <a:lstStyle/>
          <a:p>
            <a:r>
              <a:rPr lang="en-US" dirty="0"/>
              <a:t>Han Zhang</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20</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18" y="268361"/>
            <a:ext cx="7288282" cy="864088"/>
          </a:xfrm>
        </p:spPr>
        <p:txBody>
          <a:bodyPr/>
          <a:lstStyle/>
          <a:p>
            <a:r>
              <a:rPr lang="en-US" dirty="0"/>
              <a:t>Motivation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1322388" y="1484144"/>
                <a:ext cx="7288212" cy="4685986"/>
              </a:xfrm>
            </p:spPr>
            <p:txBody>
              <a:bodyPr>
                <a:normAutofit/>
              </a:bodyPr>
              <a:lstStyle/>
              <a:p>
                <a:r>
                  <a:rPr lang="en-US" dirty="0"/>
                  <a:t>Pre-existing/alternative methods </a:t>
                </a:r>
              </a:p>
              <a:p>
                <a:pPr lvl="1"/>
                <a:r>
                  <a:rPr lang="en-US" dirty="0"/>
                  <a:t>Conventional methods like finite element methods (FEM) or finite difference methods (FDM) suffer from tedious scaling with resolution, usually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𝑑</m:t>
                        </m:r>
                      </m:sup>
                    </m:sSup>
                    <m:r>
                      <a:rPr lang="en-US" b="0" i="1" smtClean="0">
                        <a:latin typeface="Cambria Math" panose="02040503050406030204" pitchFamily="18" charset="0"/>
                      </a:rPr>
                      <m:t>)</m:t>
                    </m:r>
                  </m:oMath>
                </a14:m>
                <a:r>
                  <a:rPr lang="en-US" dirty="0"/>
                  <a:t> with ‘n’ node resolution in ‘d’ dimensions.</a:t>
                </a:r>
              </a:p>
              <a:p>
                <a:pPr lvl="1"/>
                <a:r>
                  <a:rPr lang="en-US" dirty="0"/>
                  <a:t>Finite Dimensional Operators (FDO) use CNNs to learn relationships between finite dimensional Euclidean spaces, does not generalize well to different resolutions due to fixed mesh input schema. </a:t>
                </a:r>
              </a:p>
              <a:p>
                <a:pPr lvl="1"/>
                <a:r>
                  <a:rPr lang="en-US" dirty="0"/>
                  <a:t>Neural FEM replaces the basis functions in FEM with neural networks. Can generalize somewhat across resolutions but often requires retraining to work well.</a:t>
                </a:r>
              </a:p>
            </p:txBody>
          </p:sp>
        </mc:Choice>
        <mc:Fallback xmlns="">
          <p:sp>
            <p:nvSpPr>
              <p:cNvPr id="3" name="Text Placeholder 2">
                <a:extLst>
                  <a:ext uri="{FF2B5EF4-FFF2-40B4-BE49-F238E27FC236}">
                    <a16:creationId xmlns:a16="http://schemas.microsoft.com/office/drawing/2014/main" id="{9D5232F9-FD00-464A-9F17-619C91AEF8F3}"/>
                  </a:ext>
                </a:extLst>
              </p:cNvPr>
              <p:cNvSpPr>
                <a:spLocks noGrp="1" noRot="1" noChangeAspect="1" noMove="1" noResize="1" noEditPoints="1" noAdjustHandles="1" noChangeArrowheads="1" noChangeShapeType="1" noTextEdit="1"/>
              </p:cNvSpPr>
              <p:nvPr>
                <p:ph sz="half" idx="2"/>
              </p:nvPr>
            </p:nvSpPr>
            <p:spPr>
              <a:xfrm>
                <a:off x="1322388" y="1484144"/>
                <a:ext cx="7288212" cy="4685986"/>
              </a:xfrm>
              <a:blipFill>
                <a:blip r:embed="rId3"/>
                <a:stretch>
                  <a:fillRect l="-753" t="-650" r="-1338"/>
                </a:stretch>
              </a:blipFill>
            </p:spPr>
            <p:txBody>
              <a:bodyPr/>
              <a:lstStyle/>
              <a:p>
                <a:r>
                  <a:rPr lang="en-US">
                    <a:noFill/>
                  </a:rPr>
                  <a:t> </a:t>
                </a:r>
              </a:p>
            </p:txBody>
          </p:sp>
        </mc:Fallback>
      </mc:AlternateContent>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FCED3-3C49-EEBC-C1B0-D7A1B6BB9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D79F3B-4717-7153-47B8-7E2443D40877}"/>
              </a:ext>
            </a:extLst>
          </p:cNvPr>
          <p:cNvSpPr>
            <a:spLocks noGrp="1"/>
          </p:cNvSpPr>
          <p:nvPr>
            <p:ph type="title"/>
          </p:nvPr>
        </p:nvSpPr>
        <p:spPr>
          <a:xfrm>
            <a:off x="1341120" y="558801"/>
            <a:ext cx="9953308" cy="580682"/>
          </a:xfrm>
        </p:spPr>
        <p:txBody>
          <a:bodyPr/>
          <a:lstStyle/>
          <a:p>
            <a:r>
              <a:rPr lang="en-US" dirty="0"/>
              <a:t>Governing Equations – Solid Acoustics</a:t>
            </a:r>
          </a:p>
        </p:txBody>
      </p:sp>
      <p:sp>
        <p:nvSpPr>
          <p:cNvPr id="68" name="Slide Number Placeholder 67">
            <a:extLst>
              <a:ext uri="{FF2B5EF4-FFF2-40B4-BE49-F238E27FC236}">
                <a16:creationId xmlns:a16="http://schemas.microsoft.com/office/drawing/2014/main" id="{10CC6860-06AC-5BBF-6D69-02A45795450C}"/>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4</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9F60626-48B6-5ABF-56DC-461C6D7C5091}"/>
                  </a:ext>
                </a:extLst>
              </p:cNvPr>
              <p:cNvSpPr>
                <a:spLocks noGrp="1"/>
              </p:cNvSpPr>
              <p:nvPr>
                <p:ph sz="half" idx="14"/>
              </p:nvPr>
            </p:nvSpPr>
            <p:spPr>
              <a:xfrm>
                <a:off x="1341120" y="1139483"/>
                <a:ext cx="8920481" cy="5216865"/>
              </a:xfrm>
            </p:spPr>
            <p:txBody>
              <a:bodyPr>
                <a:normAutofit/>
              </a:bodyPr>
              <a:lstStyle/>
              <a:p>
                <a:pPr marL="285750" indent="-285750">
                  <a:buFont typeface="Arial" panose="020B0604020202020204" pitchFamily="34" charset="0"/>
                  <a:buChar char="•"/>
                </a:pPr>
                <a:r>
                  <a:rPr lang="en-US" dirty="0"/>
                  <a:t>Momentum Conservation (Navier’s Equation):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num>
                        <m:den>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𝜎</m:t>
                          </m:r>
                        </m:e>
                      </m:acc>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𝑓</m:t>
                          </m:r>
                        </m:e>
                      </m:acc>
                    </m:oMath>
                  </m:oMathPara>
                </a14:m>
                <a:endParaRPr lang="en-US" dirty="0"/>
              </a:p>
              <a:p>
                <a:pPr marL="290513"/>
                <a:r>
                  <a:rPr lang="en-US" dirty="0"/>
                  <a:t>The displacement at any point, is equal to the sum of internal forces and external forces. </a:t>
                </a:r>
              </a:p>
              <a:p>
                <a:pPr marL="285750" indent="-285750">
                  <a:buFont typeface="Arial" panose="020B0604020202020204" pitchFamily="34" charset="0"/>
                  <a:buChar char="•"/>
                </a:pPr>
                <a:r>
                  <a:rPr lang="en-US" dirty="0"/>
                  <a:t>Constitutive Relation (Hooke’s Law):</a:t>
                </a:r>
              </a:p>
              <a:p>
                <a:pPr lvl="1"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𝜎</m:t>
                          </m:r>
                        </m:e>
                      </m:acc>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𝐶</m:t>
                          </m:r>
                        </m:e>
                      </m:acc>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𝜖</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e>
                      </m:d>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𝐼</m:t>
                          </m:r>
                        </m:e>
                      </m:acc>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𝜇𝜖</m:t>
                      </m:r>
                    </m:oMath>
                  </m:oMathPara>
                </a14:m>
                <a:endParaRPr lang="en-US" dirty="0">
                  <a:latin typeface="Cambria Math" panose="02040503050406030204" pitchFamily="18" charset="0"/>
                  <a:ea typeface="Cambria Math" panose="02040503050406030204" pitchFamily="18" charset="0"/>
                </a:endParaRPr>
              </a:p>
              <a:p>
                <a:pPr lvl="1" indent="0">
                  <a:buNone/>
                </a:pPr>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𝑖𝑗𝑘𝑙</m:t>
                        </m:r>
                      </m:sub>
                    </m:sSub>
                    <m:r>
                      <a:rPr lang="en-US" b="0" i="1" smtClean="0">
                        <a:latin typeface="Cambria Math" panose="02040503050406030204" pitchFamily="18" charset="0"/>
                      </a:rPr>
                      <m:t>=</m:t>
                    </m:r>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𝑘𝑙</m:t>
                        </m:r>
                      </m:sub>
                    </m:sSub>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𝑖𝑘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𝑗𝑙</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𝑖𝑙</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𝑗𝑘</m:t>
                        </m:r>
                      </m:sub>
                    </m:sSub>
                    <m:r>
                      <a:rPr lang="en-US" b="0" i="1" smtClean="0">
                        <a:latin typeface="Cambria Math" panose="02040503050406030204" pitchFamily="18" charset="0"/>
                      </a:rPr>
                      <m:t>)</m:t>
                    </m:r>
                  </m:oMath>
                </a14:m>
                <a:r>
                  <a:rPr lang="en-US" dirty="0"/>
                  <a:t> ; (</a:t>
                </a:r>
                <a14:m>
                  <m:oMath xmlns:m="http://schemas.openxmlformats.org/officeDocument/2006/math">
                    <m:r>
                      <a:rPr lang="en-US" b="0" i="1" smtClean="0">
                        <a:latin typeface="Cambria Math" panose="02040503050406030204" pitchFamily="18" charset="0"/>
                      </a:rPr>
                      <m:t>𝜆</m:t>
                    </m:r>
                  </m:oMath>
                </a14:m>
                <a:r>
                  <a:rPr lang="en-US" dirty="0"/>
                  <a:t> &amp; </a:t>
                </a:r>
                <a14:m>
                  <m:oMath xmlns:m="http://schemas.openxmlformats.org/officeDocument/2006/math">
                    <m:r>
                      <a:rPr lang="en-US" b="0" i="1" smtClean="0">
                        <a:latin typeface="Cambria Math" panose="02040503050406030204" pitchFamily="18" charset="0"/>
                      </a:rPr>
                      <m:t>𝜇</m:t>
                    </m:r>
                  </m:oMath>
                </a14:m>
                <a:r>
                  <a:rPr lang="en-US" dirty="0"/>
                  <a:t> being the Lamé constants),</a:t>
                </a:r>
              </a:p>
              <a:p>
                <a:pPr lvl="1" indent="0">
                  <a:buNone/>
                </a:pPr>
                <a:r>
                  <a:rPr lang="en-US" dirty="0">
                    <a:ea typeface="Cambria Math" panose="02040503050406030204" pitchFamily="18" charset="0"/>
                  </a:rPr>
                  <a:t>And where </a:t>
                </a:r>
                <a14:m>
                  <m:oMath xmlns:m="http://schemas.openxmlformats.org/officeDocument/2006/math">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𝜖</m:t>
                        </m:r>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e>
                            </m:d>
                          </m:e>
                          <m:sup>
                            <m:r>
                              <a:rPr lang="en-US" b="0" i="1" smtClean="0">
                                <a:latin typeface="Cambria Math" panose="02040503050406030204" pitchFamily="18" charset="0"/>
                                <a:ea typeface="Cambria Math" panose="02040503050406030204" pitchFamily="18" charset="0"/>
                              </a:rPr>
                              <m:t>𝑇</m:t>
                            </m:r>
                          </m:sup>
                        </m:sSup>
                      </m:e>
                    </m:d>
                  </m:oMath>
                </a14:m>
                <a:r>
                  <a:rPr lang="en-US"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e>
                        </m:d>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oMath>
                </a14:m>
                <a:r>
                  <a:rPr lang="en-US" dirty="0">
                    <a:latin typeface="Cambria Math" panose="02040503050406030204" pitchFamily="18" charset="0"/>
                    <a:ea typeface="Cambria Math" panose="02040503050406030204" pitchFamily="18" charset="0"/>
                  </a:rPr>
                  <a:t> </a:t>
                </a:r>
              </a:p>
              <a:p>
                <a:pPr lvl="1" indent="0">
                  <a:buNone/>
                </a:pPr>
                <a:r>
                  <a:rPr lang="en-US" dirty="0"/>
                  <a:t>Symmetric parts of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oMath>
                </a14:m>
                <a:r>
                  <a:rPr lang="en-US" dirty="0"/>
                  <a:t> represent pure deformations (stretching, compression, and shear). The asymmetric parts represent rigid body motions.</a:t>
                </a:r>
              </a:p>
              <a:p>
                <a:pPr marL="285750" lvl="1"/>
                <a:r>
                  <a:rPr lang="en-US" dirty="0"/>
                  <a:t>Combining the above, we get the wave equation for solids:</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𝜌</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acc>
                            <m:accPr>
                              <m:chr m:val="̅"/>
                              <m:ctrlPr>
                                <a:rPr lang="en-US" i="1">
                                  <a:latin typeface="Cambria Math" panose="02040503050406030204" pitchFamily="18" charset="0"/>
                                </a:rPr>
                              </m:ctrlPr>
                            </m:accPr>
                            <m:e>
                              <m:r>
                                <a:rPr lang="en-US" i="1">
                                  <a:latin typeface="Cambria Math" panose="02040503050406030204" pitchFamily="18" charset="0"/>
                                </a:rPr>
                                <m:t>𝑢</m:t>
                              </m:r>
                            </m:e>
                          </m:acc>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den>
                      </m:f>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𝜇</m:t>
                          </m:r>
                        </m:e>
                      </m:d>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𝑓</m:t>
                          </m:r>
                        </m:e>
                      </m:acc>
                    </m:oMath>
                  </m:oMathPara>
                </a14:m>
                <a:endParaRPr lang="en-US" dirty="0"/>
              </a:p>
              <a:p>
                <a:pPr marL="285750"/>
                <a:endParaRPr lang="en-US" dirty="0"/>
              </a:p>
            </p:txBody>
          </p:sp>
        </mc:Choice>
        <mc:Fallback xmlns="">
          <p:sp>
            <p:nvSpPr>
              <p:cNvPr id="4" name="Content Placeholder 3">
                <a:extLst>
                  <a:ext uri="{FF2B5EF4-FFF2-40B4-BE49-F238E27FC236}">
                    <a16:creationId xmlns:a16="http://schemas.microsoft.com/office/drawing/2014/main" id="{C9F60626-48B6-5ABF-56DC-461C6D7C5091}"/>
                  </a:ext>
                </a:extLst>
              </p:cNvPr>
              <p:cNvSpPr>
                <a:spLocks noGrp="1" noRot="1" noChangeAspect="1" noMove="1" noResize="1" noEditPoints="1" noAdjustHandles="1" noChangeArrowheads="1" noChangeShapeType="1" noTextEdit="1"/>
              </p:cNvSpPr>
              <p:nvPr>
                <p:ph sz="half" idx="14"/>
              </p:nvPr>
            </p:nvSpPr>
            <p:spPr>
              <a:xfrm>
                <a:off x="1341120" y="1139483"/>
                <a:ext cx="8920481" cy="5216865"/>
              </a:xfrm>
              <a:blipFill>
                <a:blip r:embed="rId3"/>
                <a:stretch>
                  <a:fillRect l="-410" t="-1519"/>
                </a:stretch>
              </a:blipFill>
            </p:spPr>
            <p:txBody>
              <a:bodyPr/>
              <a:lstStyle/>
              <a:p>
                <a:r>
                  <a:rPr lang="en-US">
                    <a:noFill/>
                  </a:rPr>
                  <a:t> </a:t>
                </a:r>
              </a:p>
            </p:txBody>
          </p:sp>
        </mc:Fallback>
      </mc:AlternateContent>
    </p:spTree>
    <p:extLst>
      <p:ext uri="{BB962C8B-B14F-4D97-AF65-F5344CB8AC3E}">
        <p14:creationId xmlns:p14="http://schemas.microsoft.com/office/powerpoint/2010/main" val="85280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52390-94C5-7C8A-E531-0E96E82EA7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023634-3FF5-98EB-9101-63137C059787}"/>
              </a:ext>
            </a:extLst>
          </p:cNvPr>
          <p:cNvSpPr>
            <a:spLocks noGrp="1"/>
          </p:cNvSpPr>
          <p:nvPr>
            <p:ph type="title"/>
          </p:nvPr>
        </p:nvSpPr>
        <p:spPr>
          <a:xfrm>
            <a:off x="1341120" y="558801"/>
            <a:ext cx="9953308" cy="580682"/>
          </a:xfrm>
        </p:spPr>
        <p:txBody>
          <a:bodyPr>
            <a:normAutofit/>
          </a:bodyPr>
          <a:lstStyle/>
          <a:p>
            <a:r>
              <a:rPr lang="en-US" dirty="0"/>
              <a:t>Governing Equations – Boundary Conditions</a:t>
            </a:r>
          </a:p>
        </p:txBody>
      </p:sp>
      <p:sp>
        <p:nvSpPr>
          <p:cNvPr id="68" name="Slide Number Placeholder 67">
            <a:extLst>
              <a:ext uri="{FF2B5EF4-FFF2-40B4-BE49-F238E27FC236}">
                <a16:creationId xmlns:a16="http://schemas.microsoft.com/office/drawing/2014/main" id="{E018125A-0987-F2A8-9EBE-BBC5A8DB2F4C}"/>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5</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573343B-E3B0-E1CB-3BDC-58F1C031904B}"/>
                  </a:ext>
                </a:extLst>
              </p:cNvPr>
              <p:cNvSpPr>
                <a:spLocks noGrp="1"/>
              </p:cNvSpPr>
              <p:nvPr>
                <p:ph sz="half" idx="14"/>
              </p:nvPr>
            </p:nvSpPr>
            <p:spPr>
              <a:xfrm>
                <a:off x="1341120" y="1139483"/>
                <a:ext cx="8920481" cy="5216865"/>
              </a:xfrm>
            </p:spPr>
            <p:txBody>
              <a:bodyPr>
                <a:normAutofit/>
              </a:bodyPr>
              <a:lstStyle/>
              <a:p>
                <a:pPr marL="285750" indent="-285750">
                  <a:buFont typeface="Arial" panose="020B0604020202020204" pitchFamily="34" charset="0"/>
                  <a:buChar char="•"/>
                </a:pPr>
                <a:r>
                  <a:rPr lang="en-US" dirty="0"/>
                  <a:t>Periodicity:</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𝑙</m:t>
                                  </m:r>
                                </m:e>
                              </m:acc>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𝑡</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d>
                        <m:dPr>
                          <m:ctrlPr>
                            <a:rPr lang="en-US" b="0" i="1" smtClean="0">
                              <a:latin typeface="Cambria Math" panose="02040503050406030204" pitchFamily="18" charset="0"/>
                              <a:ea typeface="Cambria Math" panose="02040503050406030204" pitchFamily="18" charset="0"/>
                            </a:rPr>
                          </m:ctrlPr>
                        </m:d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𝑥</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e>
                      </m:d>
                    </m:oMath>
                  </m:oMathPara>
                </a14:m>
                <a:endParaRPr lang="en-US" dirty="0"/>
              </a:p>
              <a:p>
                <a:pPr marL="285750" indent="-285750">
                  <a:buFont typeface="Arial" panose="020B0604020202020204" pitchFamily="34" charset="0"/>
                  <a:buChar char="•"/>
                </a:pPr>
                <a:r>
                  <a:rPr lang="en-US" dirty="0"/>
                  <a:t>Bloch wave solution:</a:t>
                </a:r>
              </a:p>
              <a:p>
                <a:pPr lvl="1"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𝑢</m:t>
                          </m:r>
                        </m:e>
                      </m:acc>
                      <m:d>
                        <m:dPr>
                          <m:ctrlPr>
                            <a:rPr lang="en-US" i="1">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𝑥</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𝑖</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𝑡</m:t>
                              </m:r>
                            </m:e>
                          </m:d>
                        </m:sup>
                      </m:sSup>
                    </m:oMath>
                  </m:oMathPara>
                </a14:m>
                <a:endParaRPr lang="en-US" dirty="0">
                  <a:ea typeface="Cambria Math" panose="02040503050406030204" pitchFamily="18" charset="0"/>
                </a:endParaRPr>
              </a:p>
              <a:p>
                <a:pPr marL="285750" lvl="1"/>
                <a:r>
                  <a:rPr lang="en-US" dirty="0"/>
                  <a:t>Displacement continuity (at discrete material interfaces):</a:t>
                </a:r>
              </a:p>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𝑎</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𝑏</m:t>
                              </m:r>
                            </m:sub>
                          </m:sSub>
                        </m:e>
                      </m:acc>
                    </m:oMath>
                  </m:oMathPara>
                </a14:m>
                <a:endParaRPr lang="en-US" dirty="0"/>
              </a:p>
              <a:p>
                <a:pPr marL="285750" lvl="1"/>
                <a:r>
                  <a:rPr lang="en-US" dirty="0"/>
                  <a:t>Traction continuity (at discrete material interfaces):</a:t>
                </a:r>
              </a:p>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𝑛</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𝑏</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𝑛</m:t>
                          </m:r>
                        </m:e>
                      </m:acc>
                    </m:oMath>
                  </m:oMathPara>
                </a14:m>
                <a:endParaRPr lang="en-US" dirty="0"/>
              </a:p>
              <a:p>
                <a:pPr marL="285750" indent="-285750">
                  <a:buFont typeface="Arial" panose="020B0604020202020204" pitchFamily="34" charset="0"/>
                  <a:buChar char="•"/>
                </a:pPr>
                <a:r>
                  <a:rPr lang="en-US" dirty="0"/>
                  <a:t>For continuously varying materials, we can express the wave function as:</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𝜌</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num>
                        <m:den>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𝜎</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𝑓</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𝜌</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acc>
                            <m:accPr>
                              <m:chr m:val="̅"/>
                              <m:ctrlPr>
                                <a:rPr lang="en-US" i="1">
                                  <a:latin typeface="Cambria Math" panose="02040503050406030204" pitchFamily="18" charset="0"/>
                                </a:rPr>
                              </m:ctrlPr>
                            </m:accPr>
                            <m:e>
                              <m:r>
                                <a:rPr lang="en-US" i="1">
                                  <a:latin typeface="Cambria Math" panose="02040503050406030204" pitchFamily="18" charset="0"/>
                                </a:rPr>
                                <m:t>𝑢</m:t>
                              </m:r>
                            </m:e>
                          </m:acc>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den>
                      </m:f>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𝜇</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e>
                      </m:d>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𝑓</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oMath>
                  </m:oMathPara>
                </a14:m>
                <a:endParaRPr lang="en-US" dirty="0"/>
              </a:p>
              <a:p>
                <a:pPr marL="285750" indent="-285750">
                  <a:buFont typeface="Arial" panose="020B0604020202020204" pitchFamily="34" charset="0"/>
                  <a:buChar char="•"/>
                </a:pPr>
                <a:endParaRPr lang="en-US" dirty="0"/>
              </a:p>
            </p:txBody>
          </p:sp>
        </mc:Choice>
        <mc:Fallback xmlns="">
          <p:sp>
            <p:nvSpPr>
              <p:cNvPr id="4" name="Content Placeholder 3">
                <a:extLst>
                  <a:ext uri="{FF2B5EF4-FFF2-40B4-BE49-F238E27FC236}">
                    <a16:creationId xmlns:a16="http://schemas.microsoft.com/office/drawing/2014/main" id="{1573343B-E3B0-E1CB-3BDC-58F1C031904B}"/>
                  </a:ext>
                </a:extLst>
              </p:cNvPr>
              <p:cNvSpPr>
                <a:spLocks noGrp="1" noRot="1" noChangeAspect="1" noMove="1" noResize="1" noEditPoints="1" noAdjustHandles="1" noChangeArrowheads="1" noChangeShapeType="1" noTextEdit="1"/>
              </p:cNvSpPr>
              <p:nvPr>
                <p:ph sz="half" idx="14"/>
              </p:nvPr>
            </p:nvSpPr>
            <p:spPr>
              <a:xfrm>
                <a:off x="1341120" y="1139483"/>
                <a:ext cx="8920481" cy="5216865"/>
              </a:xfrm>
              <a:blipFill>
                <a:blip r:embed="rId3"/>
                <a:stretch>
                  <a:fillRect l="-410" t="-1519"/>
                </a:stretch>
              </a:blipFill>
            </p:spPr>
            <p:txBody>
              <a:bodyPr/>
              <a:lstStyle/>
              <a:p>
                <a:r>
                  <a:rPr lang="en-US">
                    <a:noFill/>
                  </a:rPr>
                  <a:t> </a:t>
                </a:r>
              </a:p>
            </p:txBody>
          </p:sp>
        </mc:Fallback>
      </mc:AlternateContent>
    </p:spTree>
    <p:extLst>
      <p:ext uri="{BB962C8B-B14F-4D97-AF65-F5344CB8AC3E}">
        <p14:creationId xmlns:p14="http://schemas.microsoft.com/office/powerpoint/2010/main" val="481869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Neural Operators</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6</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1341120" y="1139483"/>
                <a:ext cx="8920481" cy="5216865"/>
              </a:xfrm>
            </p:spPr>
            <p:txBody>
              <a:bodyPr/>
              <a:lstStyle/>
              <a:p>
                <a:pPr marL="285750" indent="-285750">
                  <a:buFont typeface="Arial" panose="020B0604020202020204" pitchFamily="34" charset="0"/>
                  <a:buChar char="•"/>
                </a:pPr>
                <a:r>
                  <a:rPr lang="en-US" dirty="0"/>
                  <a:t>Operators map from function space to function space.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𝑈</m:t>
                      </m:r>
                    </m:oMath>
                  </m:oMathPara>
                </a14:m>
                <a:endParaRPr lang="en-US" dirty="0"/>
              </a:p>
              <a:p>
                <a:pPr marL="0" indent="0">
                  <a:buNone/>
                </a:pP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 &amp; </m:t>
                    </m:r>
                    <m:r>
                      <a:rPr lang="en-US" i="1" dirty="0" smtClean="0">
                        <a:latin typeface="Cambria Math" panose="02040503050406030204" pitchFamily="18" charset="0"/>
                      </a:rPr>
                      <m:t>𝑈</m:t>
                    </m:r>
                    <m:r>
                      <a:rPr lang="en-US" i="1" dirty="0" smtClean="0">
                        <a:latin typeface="Cambria Math" panose="02040503050406030204" pitchFamily="18" charset="0"/>
                      </a:rPr>
                      <m:t> </m:t>
                    </m:r>
                  </m:oMath>
                </a14:m>
                <a:r>
                  <a:rPr lang="en-US" dirty="0"/>
                  <a:t>typically have some useful properties, like integration, differentiation, and Fourier transformation. (Ex. Banach spaces) In most problems, the quantity of interest is some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oMath>
                </a14:m>
                <a:r>
                  <a:rPr lang="en-US" dirty="0"/>
                  <a:t> function that is a solution to a PDE.</a:t>
                </a:r>
              </a:p>
              <a:p>
                <a:pPr marL="285750" indent="-285750">
                  <a:buFont typeface="Arial" panose="020B0604020202020204" pitchFamily="34" charset="0"/>
                  <a:buChar char="•"/>
                </a:pPr>
                <a:r>
                  <a:rPr lang="en-US" dirty="0"/>
                  <a:t>Neural operators seek to approximate </a:t>
                </a:r>
                <a14:m>
                  <m:oMath xmlns:m="http://schemas.openxmlformats.org/officeDocument/2006/math">
                    <m:r>
                      <a:rPr lang="en-US" i="1" dirty="0" smtClean="0">
                        <a:latin typeface="Cambria Math" panose="02040503050406030204" pitchFamily="18" charset="0"/>
                      </a:rPr>
                      <m:t>𝐺</m:t>
                    </m:r>
                  </m:oMath>
                </a14:m>
                <a:r>
                  <a:rPr lang="en-US" dirty="0"/>
                  <a:t>, the true operator, with </a:t>
                </a:r>
                <a14:m>
                  <m:oMath xmlns:m="http://schemas.openxmlformats.org/officeDocument/2006/math">
                    <m:r>
                      <a:rPr lang="en-US" i="1" dirty="0" smtClean="0">
                        <a:latin typeface="Cambria Math" panose="02040503050406030204" pitchFamily="18" charset="0"/>
                      </a:rPr>
                      <m:t>𝐺</m:t>
                    </m:r>
                    <m:r>
                      <a:rPr lang="en-US" b="0" i="1" dirty="0" smtClean="0">
                        <a:latin typeface="Cambria Math" panose="02040503050406030204" pitchFamily="18" charset="0"/>
                      </a:rPr>
                      <m:t>′</m:t>
                    </m:r>
                  </m:oMath>
                </a14:m>
                <a:r>
                  <a:rPr lang="en-US" dirty="0"/>
                  <a:t> that maps from some known function, (maybe of geometry, or excitation field, etc.) to the known quantity </a:t>
                </a:r>
                <a14:m>
                  <m:oMath xmlns:m="http://schemas.openxmlformats.org/officeDocument/2006/math">
                    <m:r>
                      <a:rPr lang="en-US" i="1" dirty="0" smtClean="0">
                        <a:latin typeface="Cambria Math" panose="02040503050406030204" pitchFamily="18" charset="0"/>
                      </a:rPr>
                      <m:t>𝑢</m:t>
                    </m:r>
                  </m:oMath>
                </a14:m>
                <a:r>
                  <a:rPr lang="en-US" dirty="0"/>
                  <a:t> , using finite parameters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Θ</m:t>
                    </m:r>
                  </m:oMath>
                </a14:m>
                <a:r>
                  <a:rPr lang="en-US" dirty="0"/>
                  <a:t>, samples of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𝐴</m:t>
                    </m:r>
                    <m:r>
                      <a:rPr lang="en-US" i="1" dirty="0" smtClean="0">
                        <a:latin typeface="Cambria Math" panose="02040503050406030204" pitchFamily="18" charset="0"/>
                      </a:rPr>
                      <m:t> &amp; </m:t>
                    </m:r>
                    <m:r>
                      <a:rPr lang="en-US" i="1" dirty="0" smtClean="0">
                        <a:latin typeface="Cambria Math" panose="02040503050406030204" pitchFamily="18" charset="0"/>
                      </a:rPr>
                      <m:t>𝑢</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𝑈</m:t>
                    </m:r>
                  </m:oMath>
                </a14:m>
                <a:r>
                  <a:rPr lang="en-US" dirty="0"/>
                  <a:t>, and a loss function given below.</a:t>
                </a:r>
              </a:p>
              <a:p>
                <a:pPr lvl="1"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𝐺</m:t>
                          </m:r>
                        </m:e>
                        <m:sub>
                          <m:r>
                            <a:rPr lang="en-US" i="1">
                              <a:latin typeface="Cambria Math" panose="02040503050406030204" pitchFamily="18" charset="0"/>
                            </a:rPr>
                            <m:t>𝜃</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𝜃</m:t>
                      </m:r>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Θ</m:t>
                      </m:r>
                      <m:r>
                        <a:rPr lang="en-US">
                          <a:latin typeface="Cambria Math" panose="02040503050406030204" pitchFamily="18" charset="0"/>
                          <a:ea typeface="Cambria Math" panose="02040503050406030204" pitchFamily="18" charset="0"/>
                        </a:rPr>
                        <m:t>;</m:t>
                      </m:r>
                    </m:oMath>
                  </m:oMathPara>
                </a14:m>
                <a:endParaRPr lang="en-US" dirty="0">
                  <a:latin typeface="Cambria Math" panose="02040503050406030204" pitchFamily="18" charset="0"/>
                  <a:ea typeface="Cambria Math" panose="02040503050406030204" pitchFamily="18" charset="0"/>
                </a:endParaRPr>
              </a:p>
              <a:p>
                <a:pPr lvl="1"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min</m:t>
                              </m:r>
                            </m:e>
                            <m:lim>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Θ</m:t>
                              </m:r>
                            </m:lim>
                          </m:limLow>
                        </m:fName>
                        <m:e>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E</m:t>
                              </m:r>
                            </m:e>
                            <m:sub>
                              <m:r>
                                <m:rPr>
                                  <m:sty m:val="p"/>
                                </m:rPr>
                                <a:rPr lang="en-US">
                                  <a:latin typeface="Cambria Math" panose="02040503050406030204" pitchFamily="18" charset="0"/>
                                  <a:ea typeface="Cambria Math" panose="02040503050406030204" pitchFamily="18" charset="0"/>
                                </a:rPr>
                                <m:t>a</m:t>
                              </m:r>
                            </m:sub>
                          </m:sSub>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C</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G</m:t>
                          </m:r>
                          <m:r>
                            <a:rPr lang="en-US">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a</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𝐺</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m:t>
                          </m:r>
                        </m:e>
                      </m:func>
                    </m:oMath>
                  </m:oMathPara>
                </a14:m>
                <a:endParaRPr lang="en-US" dirty="0"/>
              </a:p>
              <a:p>
                <a:pPr lvl="1" indent="0">
                  <a:buNone/>
                </a:pPr>
                <a:r>
                  <a:rPr lang="en-US" dirty="0"/>
                  <a:t>Every layer of a neural operator maps an input representing a (latent) function to an output representing another (latent) function via a structure:</a:t>
                </a:r>
              </a:p>
              <a:p>
                <a:pPr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𝜙</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e>
                          </m:d>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lvl="1" indent="0">
                  <a:buNone/>
                </a:pPr>
                <a:endParaRPr lang="en-US" dirty="0"/>
              </a:p>
              <a:p>
                <a:pPr marL="285750"/>
                <a:endParaRPr lang="en-US" dirty="0"/>
              </a:p>
            </p:txBody>
          </p:sp>
        </mc:Choice>
        <mc:Fallback xmlns="">
          <p:sp>
            <p:nvSpPr>
              <p:cNvPr id="4" name="Content Placeholder 3">
                <a:extLst>
                  <a:ext uri="{FF2B5EF4-FFF2-40B4-BE49-F238E27FC236}">
                    <a16:creationId xmlns:a16="http://schemas.microsoft.com/office/drawing/2014/main" id="{AB1F8A9E-54FC-8CCB-7C5C-8B9D1002ADA2}"/>
                  </a:ext>
                </a:extLst>
              </p:cNvPr>
              <p:cNvSpPr>
                <a:spLocks noGrp="1" noRot="1" noChangeAspect="1" noMove="1" noResize="1" noEditPoints="1" noAdjustHandles="1" noChangeArrowheads="1" noChangeShapeType="1" noTextEdit="1"/>
              </p:cNvSpPr>
              <p:nvPr>
                <p:ph sz="half" idx="14"/>
              </p:nvPr>
            </p:nvSpPr>
            <p:spPr>
              <a:xfrm>
                <a:off x="1341120" y="1139483"/>
                <a:ext cx="8920481" cy="5216865"/>
              </a:xfrm>
              <a:blipFill>
                <a:blip r:embed="rId3"/>
                <a:stretch>
                  <a:fillRect l="-547" t="-1519" r="-684"/>
                </a:stretch>
              </a:blipFill>
            </p:spPr>
            <p:txBody>
              <a:bodyPr/>
              <a:lstStyle/>
              <a:p>
                <a:r>
                  <a:rPr lang="en-US">
                    <a:noFill/>
                  </a:rPr>
                  <a:t> </a:t>
                </a:r>
              </a:p>
            </p:txBody>
          </p:sp>
        </mc:Fallback>
      </mc:AlternateContent>
    </p:spTree>
    <p:extLst>
      <p:ext uri="{BB962C8B-B14F-4D97-AF65-F5344CB8AC3E}">
        <p14:creationId xmlns:p14="http://schemas.microsoft.com/office/powerpoint/2010/main" val="1941751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Fourier Neural Operators</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7</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897572" y="1139483"/>
                <a:ext cx="10396856" cy="5216865"/>
              </a:xfrm>
            </p:spPr>
            <p:txBody>
              <a:bodyPr/>
              <a:lstStyle/>
              <a:p>
                <a:pPr marL="285750" indent="-285750">
                  <a:buFont typeface="Arial" panose="020B0604020202020204" pitchFamily="34" charset="0"/>
                  <a:buChar char="•"/>
                </a:pPr>
                <a:r>
                  <a:rPr lang="en-US" dirty="0"/>
                  <a:t>Fourier neural operators leverage the Fourier transform for the kernel K</a:t>
                </a:r>
              </a:p>
              <a:p>
                <a:pPr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𝑛</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𝜙</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𝑛</m:t>
                                  </m:r>
                                </m:sub>
                              </m:sSub>
                            </m:e>
                          </m:d>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lvl="1"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𝜙</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𝑛</m:t>
                              </m:r>
                            </m:sub>
                          </m:sSub>
                        </m:e>
                      </m:d>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𝜙</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𝑛</m:t>
                                  </m:r>
                                </m:sub>
                              </m:sSub>
                            </m:e>
                          </m:d>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b="0" i="1" dirty="0">
                  <a:latin typeface="Cambria Math" panose="02040503050406030204" pitchFamily="18" charset="0"/>
                  <a:ea typeface="Cambria Math" panose="02040503050406030204" pitchFamily="18" charset="0"/>
                </a:endParaRPr>
              </a:p>
              <a:p>
                <a:pPr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𝜙</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𝜅</m:t>
                              </m:r>
                            </m:e>
                            <m:sub>
                              <m:r>
                                <a:rPr lang="en-US" b="0" i="1" smtClean="0">
                                  <a:latin typeface="Cambria Math" panose="02040503050406030204" pitchFamily="18" charset="0"/>
                                  <a:ea typeface="Cambria Math" panose="02040503050406030204" pitchFamily="18" charset="0"/>
                                </a:rPr>
                                <m:t>𝜙</m:t>
                              </m:r>
                            </m:sub>
                          </m:sSub>
                        </m:e>
                      </m:d>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𝜅</m:t>
                          </m:r>
                        </m:e>
                        <m:sub>
                          <m:r>
                            <a:rPr lang="en-US" b="0" i="1" smtClean="0">
                              <a:latin typeface="Cambria Math" panose="02040503050406030204" pitchFamily="18" charset="0"/>
                              <a:ea typeface="Cambria Math" panose="02040503050406030204" pitchFamily="18" charset="0"/>
                            </a:rPr>
                            <m:t>𝜙</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𝜅</m:t>
                          </m:r>
                        </m:e>
                        <m:sub>
                          <m:r>
                            <a:rPr lang="en-US" b="0" i="1" smtClean="0">
                              <a:latin typeface="Cambria Math" panose="02040503050406030204" pitchFamily="18" charset="0"/>
                              <a:ea typeface="Cambria Math" panose="02040503050406030204" pitchFamily="18" charset="0"/>
                            </a:rPr>
                            <m:t>𝜙</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oMath>
                  </m:oMathPara>
                </a14:m>
                <a:endParaRPr lang="en-US" dirty="0"/>
              </a:p>
              <a:p>
                <a:pPr lvl="1"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𝜙</m:t>
                        </m:r>
                      </m:sub>
                    </m:sSub>
                  </m:oMath>
                </a14:m>
                <a:r>
                  <a:rPr lang="en-US" dirty="0"/>
                  <a:t> is some periodic kernel function parameterized by </a:t>
                </a:r>
                <a14:m>
                  <m:oMath xmlns:m="http://schemas.openxmlformats.org/officeDocument/2006/math">
                    <m:r>
                      <a:rPr lang="en-US" b="0" i="1" smtClean="0">
                        <a:latin typeface="Cambria Math" panose="02040503050406030204" pitchFamily="18" charset="0"/>
                      </a:rPr>
                      <m:t>𝜙</m:t>
                    </m:r>
                  </m:oMath>
                </a14:m>
                <a:r>
                  <a:rPr lang="en-US" dirty="0"/>
                  <a:t>, which makes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𝜙</m:t>
                        </m:r>
                      </m:sub>
                    </m:sSub>
                  </m:oMath>
                </a14:m>
                <a:r>
                  <a:rPr lang="en-US" dirty="0"/>
                  <a:t> discrete and finitely parameterized. In practice, R is just a tensor of parameters in the FNO and its parameters are tuned during training.</a:t>
                </a:r>
              </a:p>
              <a:p>
                <a:pPr marL="285750" indent="-285750">
                  <a:buFont typeface="Arial" panose="020B0604020202020204" pitchFamily="34" charset="0"/>
                  <a:buChar char="•"/>
                </a:pPr>
                <a:r>
                  <a:rPr lang="en-US" dirty="0"/>
                  <a:t>The starting layer of the FNO lifts the input function a(x) to a higher dimensional, and the last layer projects back down to the output dimensions.</a:t>
                </a:r>
              </a:p>
              <a:p>
                <a:pPr marL="285750" indent="-285750">
                  <a:buFont typeface="Arial" panose="020B0604020202020204" pitchFamily="34" charset="0"/>
                  <a:buChar char="•"/>
                </a:pPr>
                <a:endParaRPr lang="en-US" dirty="0"/>
              </a:p>
            </p:txBody>
          </p:sp>
        </mc:Choice>
        <mc:Fallback xmlns="">
          <p:sp>
            <p:nvSpPr>
              <p:cNvPr id="4" name="Content Placeholder 3">
                <a:extLst>
                  <a:ext uri="{FF2B5EF4-FFF2-40B4-BE49-F238E27FC236}">
                    <a16:creationId xmlns:a16="http://schemas.microsoft.com/office/drawing/2014/main" id="{AB1F8A9E-54FC-8CCB-7C5C-8B9D1002ADA2}"/>
                  </a:ext>
                </a:extLst>
              </p:cNvPr>
              <p:cNvSpPr>
                <a:spLocks noGrp="1" noRot="1" noChangeAspect="1" noMove="1" noResize="1" noEditPoints="1" noAdjustHandles="1" noChangeArrowheads="1" noChangeShapeType="1" noTextEdit="1"/>
              </p:cNvSpPr>
              <p:nvPr>
                <p:ph sz="half" idx="14"/>
              </p:nvPr>
            </p:nvSpPr>
            <p:spPr>
              <a:xfrm>
                <a:off x="897572" y="1139483"/>
                <a:ext cx="10396856" cy="5216865"/>
              </a:xfrm>
              <a:blipFill>
                <a:blip r:embed="rId3"/>
                <a:stretch>
                  <a:fillRect l="-352" t="-1519" r="-23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C26E83A-C181-117A-8BDE-9E0BA5D6ACBA}"/>
              </a:ext>
            </a:extLst>
          </p:cNvPr>
          <p:cNvPicPr>
            <a:picLocks noChangeAspect="1"/>
          </p:cNvPicPr>
          <p:nvPr/>
        </p:nvPicPr>
        <p:blipFill>
          <a:blip r:embed="rId4"/>
          <a:srcRect/>
          <a:stretch/>
        </p:blipFill>
        <p:spPr>
          <a:xfrm>
            <a:off x="2470614" y="4229494"/>
            <a:ext cx="7439196" cy="2449705"/>
          </a:xfrm>
          <a:prstGeom prst="rect">
            <a:avLst/>
          </a:prstGeom>
        </p:spPr>
      </p:pic>
      <p:sp>
        <p:nvSpPr>
          <p:cNvPr id="3" name="TextBox 2">
            <a:extLst>
              <a:ext uri="{FF2B5EF4-FFF2-40B4-BE49-F238E27FC236}">
                <a16:creationId xmlns:a16="http://schemas.microsoft.com/office/drawing/2014/main" id="{0614DB25-BEAD-6EEC-E930-AECF236A8184}"/>
              </a:ext>
            </a:extLst>
          </p:cNvPr>
          <p:cNvSpPr txBox="1"/>
          <p:nvPr/>
        </p:nvSpPr>
        <p:spPr>
          <a:xfrm>
            <a:off x="1085996" y="6356348"/>
            <a:ext cx="2048986" cy="369332"/>
          </a:xfrm>
          <a:prstGeom prst="rect">
            <a:avLst/>
          </a:prstGeom>
          <a:noFill/>
        </p:spPr>
        <p:txBody>
          <a:bodyPr wrap="square" rtlCol="0">
            <a:spAutoFit/>
          </a:bodyPr>
          <a:lstStyle/>
          <a:p>
            <a:r>
              <a:rPr lang="en-US" dirty="0"/>
              <a:t>Li, Z et al. (2021)</a:t>
            </a:r>
          </a:p>
        </p:txBody>
      </p:sp>
    </p:spTree>
    <p:extLst>
      <p:ext uri="{BB962C8B-B14F-4D97-AF65-F5344CB8AC3E}">
        <p14:creationId xmlns:p14="http://schemas.microsoft.com/office/powerpoint/2010/main" val="636929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Prior Literature Work</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8</a:t>
            </a:fld>
            <a:endParaRPr lang="en-US" dirty="0"/>
          </a:p>
        </p:txBody>
      </p:sp>
      <p:pic>
        <p:nvPicPr>
          <p:cNvPr id="5" name="Picture 4">
            <a:extLst>
              <a:ext uri="{FF2B5EF4-FFF2-40B4-BE49-F238E27FC236}">
                <a16:creationId xmlns:a16="http://schemas.microsoft.com/office/drawing/2014/main" id="{D449C13F-4B37-9295-D7B8-B63FF512783D}"/>
              </a:ext>
            </a:extLst>
          </p:cNvPr>
          <p:cNvPicPr>
            <a:picLocks noChangeAspect="1"/>
          </p:cNvPicPr>
          <p:nvPr/>
        </p:nvPicPr>
        <p:blipFill>
          <a:blip r:embed="rId3"/>
          <a:stretch>
            <a:fillRect/>
          </a:stretch>
        </p:blipFill>
        <p:spPr>
          <a:xfrm>
            <a:off x="1341120" y="1139483"/>
            <a:ext cx="7299960" cy="2671563"/>
          </a:xfrm>
          <a:prstGeom prst="rect">
            <a:avLst/>
          </a:prstGeom>
        </p:spPr>
      </p:pic>
      <p:pic>
        <p:nvPicPr>
          <p:cNvPr id="7" name="Picture 6">
            <a:extLst>
              <a:ext uri="{FF2B5EF4-FFF2-40B4-BE49-F238E27FC236}">
                <a16:creationId xmlns:a16="http://schemas.microsoft.com/office/drawing/2014/main" id="{AEE1A92C-4B97-B719-C5D6-39E0AD72A0F6}"/>
              </a:ext>
            </a:extLst>
          </p:cNvPr>
          <p:cNvPicPr>
            <a:picLocks noChangeAspect="1"/>
          </p:cNvPicPr>
          <p:nvPr/>
        </p:nvPicPr>
        <p:blipFill>
          <a:blip r:embed="rId4"/>
          <a:stretch>
            <a:fillRect/>
          </a:stretch>
        </p:blipFill>
        <p:spPr>
          <a:xfrm>
            <a:off x="1341120" y="3893313"/>
            <a:ext cx="7299960" cy="2453494"/>
          </a:xfrm>
          <a:prstGeom prst="rect">
            <a:avLst/>
          </a:prstGeom>
        </p:spPr>
      </p:pic>
      <p:sp>
        <p:nvSpPr>
          <p:cNvPr id="10" name="TextBox 9">
            <a:extLst>
              <a:ext uri="{FF2B5EF4-FFF2-40B4-BE49-F238E27FC236}">
                <a16:creationId xmlns:a16="http://schemas.microsoft.com/office/drawing/2014/main" id="{FD6CC7C0-5A2B-9255-4A18-1904AB5F3107}"/>
              </a:ext>
            </a:extLst>
          </p:cNvPr>
          <p:cNvSpPr txBox="1"/>
          <p:nvPr/>
        </p:nvSpPr>
        <p:spPr>
          <a:xfrm>
            <a:off x="3303270" y="6356348"/>
            <a:ext cx="6229350" cy="369332"/>
          </a:xfrm>
          <a:prstGeom prst="rect">
            <a:avLst/>
          </a:prstGeom>
          <a:noFill/>
        </p:spPr>
        <p:txBody>
          <a:bodyPr wrap="square" rtlCol="0">
            <a:spAutoFit/>
          </a:bodyPr>
          <a:lstStyle/>
          <a:p>
            <a:r>
              <a:rPr lang="en-US" dirty="0"/>
              <a:t>Figures from Li, Z et al.’s 2021 paper on FNOs </a:t>
            </a:r>
          </a:p>
        </p:txBody>
      </p:sp>
      <p:sp>
        <p:nvSpPr>
          <p:cNvPr id="11" name="TextBox 10">
            <a:extLst>
              <a:ext uri="{FF2B5EF4-FFF2-40B4-BE49-F238E27FC236}">
                <a16:creationId xmlns:a16="http://schemas.microsoft.com/office/drawing/2014/main" id="{FD228CA8-EFE9-0DD3-E9FC-CD3F050348D3}"/>
              </a:ext>
            </a:extLst>
          </p:cNvPr>
          <p:cNvSpPr txBox="1"/>
          <p:nvPr/>
        </p:nvSpPr>
        <p:spPr>
          <a:xfrm>
            <a:off x="8641080" y="1139483"/>
            <a:ext cx="2807176" cy="1477328"/>
          </a:xfrm>
          <a:prstGeom prst="rect">
            <a:avLst/>
          </a:prstGeom>
          <a:noFill/>
        </p:spPr>
        <p:txBody>
          <a:bodyPr wrap="square" rtlCol="0">
            <a:spAutoFit/>
          </a:bodyPr>
          <a:lstStyle/>
          <a:p>
            <a:r>
              <a:rPr lang="en-US" dirty="0"/>
              <a:t>Zero-shot super-resolution: Navier Stokes Equation, trained on 64x64x20 dataset, evaluated on 256x256x80</a:t>
            </a:r>
          </a:p>
        </p:txBody>
      </p:sp>
      <p:sp>
        <p:nvSpPr>
          <p:cNvPr id="12" name="TextBox 11">
            <a:extLst>
              <a:ext uri="{FF2B5EF4-FFF2-40B4-BE49-F238E27FC236}">
                <a16:creationId xmlns:a16="http://schemas.microsoft.com/office/drawing/2014/main" id="{64BB2E24-5D78-980B-9BC9-0EBD47D77EC7}"/>
              </a:ext>
            </a:extLst>
          </p:cNvPr>
          <p:cNvSpPr txBox="1"/>
          <p:nvPr/>
        </p:nvSpPr>
        <p:spPr>
          <a:xfrm>
            <a:off x="8641080" y="3811046"/>
            <a:ext cx="2807176" cy="2585323"/>
          </a:xfrm>
          <a:prstGeom prst="rect">
            <a:avLst/>
          </a:prstGeom>
          <a:noFill/>
        </p:spPr>
        <p:txBody>
          <a:bodyPr wrap="square" rtlCol="0">
            <a:spAutoFit/>
          </a:bodyPr>
          <a:lstStyle/>
          <a:p>
            <a:r>
              <a:rPr lang="en-US" dirty="0"/>
              <a:t>Benchmarks on three PDE problems, trained and tested on the same resolution.</a:t>
            </a:r>
          </a:p>
          <a:p>
            <a:endParaRPr lang="en-US" dirty="0"/>
          </a:p>
          <a:p>
            <a:r>
              <a:rPr lang="en-US" dirty="0"/>
              <a:t>1000 training samples, 200 test samples, 500 epochs of </a:t>
            </a:r>
            <a:r>
              <a:rPr lang="en-US"/>
              <a:t>(ADAM) training</a:t>
            </a:r>
            <a:r>
              <a:rPr lang="en-US" dirty="0"/>
              <a:t>, 4 layer FNO</a:t>
            </a:r>
          </a:p>
        </p:txBody>
      </p:sp>
    </p:spTree>
    <p:extLst>
      <p:ext uri="{BB962C8B-B14F-4D97-AF65-F5344CB8AC3E}">
        <p14:creationId xmlns:p14="http://schemas.microsoft.com/office/powerpoint/2010/main" val="3185897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Mode Collapse </a:t>
            </a:r>
            <a:r>
              <a:rPr lang="en-US" dirty="0" err="1"/>
              <a:t>PRoblem</a:t>
            </a:r>
            <a:endParaRPr lang="en-US" dirty="0"/>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9</a:t>
            </a:fld>
            <a:endParaRPr lang="en-US" dirty="0"/>
          </a:p>
        </p:txBody>
      </p:sp>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1341120" y="1139483"/>
            <a:ext cx="8920481" cy="1899137"/>
          </a:xfrm>
        </p:spPr>
        <p:txBody>
          <a:bodyPr>
            <a:normAutofit fontScale="92500" lnSpcReduction="20000"/>
          </a:bodyPr>
          <a:lstStyle/>
          <a:p>
            <a:pPr marL="285750" indent="-285750">
              <a:buFont typeface="Arial" panose="020B0604020202020204" pitchFamily="34" charset="0"/>
              <a:buChar char="•"/>
            </a:pPr>
            <a:r>
              <a:rPr lang="en-US" dirty="0"/>
              <a:t>With constant field inputs, model trained on MSE loss, model ends up predicting something like the average value of the displacement field.</a:t>
            </a:r>
          </a:p>
          <a:p>
            <a:pPr marL="285750" indent="-285750">
              <a:buFont typeface="Arial" panose="020B0604020202020204" pitchFamily="34" charset="0"/>
              <a:buChar char="•"/>
            </a:pPr>
            <a:r>
              <a:rPr lang="en-US" dirty="0"/>
              <a:t>Model is a FNO with 1 lifting layer, 4 Fourier layers, and 1 projection layer.</a:t>
            </a:r>
          </a:p>
          <a:p>
            <a:pPr marL="285750" indent="-285750">
              <a:buFont typeface="Arial" panose="020B0604020202020204" pitchFamily="34" charset="0"/>
              <a:buChar char="•"/>
            </a:pPr>
            <a:r>
              <a:rPr lang="en-US" dirty="0"/>
              <a:t>ADAM optimizer, 10 epochs, 18282 batches/epoch, 32 samples/batch, MSE loss</a:t>
            </a:r>
          </a:p>
          <a:p>
            <a:pPr marL="285750" indent="-285750">
              <a:buFont typeface="Arial" panose="020B0604020202020204" pitchFamily="34" charset="0"/>
              <a:buChar char="•"/>
            </a:pPr>
            <a:r>
              <a:rPr lang="en-US" dirty="0"/>
              <a:t>Next steps: normalize data before training, increase batch size to 256.</a:t>
            </a:r>
          </a:p>
          <a:p>
            <a:pPr marL="285750" indent="-285750">
              <a:buFont typeface="Arial" panose="020B0604020202020204" pitchFamily="34" charset="0"/>
              <a:buChar char="•"/>
            </a:pPr>
            <a:r>
              <a:rPr lang="en-US" dirty="0"/>
              <a:t>Other potential fixes: change loss function, add layers.</a:t>
            </a:r>
          </a:p>
        </p:txBody>
      </p:sp>
      <p:pic>
        <p:nvPicPr>
          <p:cNvPr id="6" name="Picture 5">
            <a:extLst>
              <a:ext uri="{FF2B5EF4-FFF2-40B4-BE49-F238E27FC236}">
                <a16:creationId xmlns:a16="http://schemas.microsoft.com/office/drawing/2014/main" id="{35F5234F-185B-DD95-46BF-D933FD902D5B}"/>
              </a:ext>
            </a:extLst>
          </p:cNvPr>
          <p:cNvPicPr>
            <a:picLocks noChangeAspect="1"/>
          </p:cNvPicPr>
          <p:nvPr/>
        </p:nvPicPr>
        <p:blipFill>
          <a:blip r:embed="rId3"/>
          <a:srcRect/>
          <a:stretch/>
        </p:blipFill>
        <p:spPr>
          <a:xfrm>
            <a:off x="8475616" y="3038623"/>
            <a:ext cx="3716383" cy="3819378"/>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5C52E863-3162-99D9-3E10-D989D08B32CE}"/>
              </a:ext>
            </a:extLst>
          </p:cNvPr>
          <p:cNvPicPr>
            <a:picLocks noChangeAspect="1"/>
          </p:cNvPicPr>
          <p:nvPr/>
        </p:nvPicPr>
        <p:blipFill>
          <a:blip r:embed="rId4"/>
          <a:stretch>
            <a:fillRect/>
          </a:stretch>
        </p:blipFill>
        <p:spPr>
          <a:xfrm>
            <a:off x="4536267" y="3038622"/>
            <a:ext cx="3563014" cy="3819378"/>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324518F4-1224-CEED-72D1-19ED9FA170A8}"/>
              </a:ext>
            </a:extLst>
          </p:cNvPr>
          <p:cNvPicPr>
            <a:picLocks noChangeAspect="1"/>
          </p:cNvPicPr>
          <p:nvPr/>
        </p:nvPicPr>
        <p:blipFill>
          <a:blip r:embed="rId5"/>
          <a:stretch>
            <a:fillRect/>
          </a:stretch>
        </p:blipFill>
        <p:spPr>
          <a:xfrm>
            <a:off x="0" y="3038620"/>
            <a:ext cx="3497839" cy="3819379"/>
          </a:xfrm>
          <a:prstGeom prst="rect">
            <a:avLst/>
          </a:prstGeom>
        </p:spPr>
      </p:pic>
    </p:spTree>
    <p:extLst>
      <p:ext uri="{BB962C8B-B14F-4D97-AF65-F5344CB8AC3E}">
        <p14:creationId xmlns:p14="http://schemas.microsoft.com/office/powerpoint/2010/main" val="2588372954"/>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ab46313-7834-4214-aec9-155b2fe3711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C6D81289CCC004F972E63C671B7D298" ma:contentTypeVersion="16" ma:contentTypeDescription="Create a new document." ma:contentTypeScope="" ma:versionID="c2c3315a8cb087b7f4137d6d13727adf">
  <xsd:schema xmlns:xsd="http://www.w3.org/2001/XMLSchema" xmlns:xs="http://www.w3.org/2001/XMLSchema" xmlns:p="http://schemas.microsoft.com/office/2006/metadata/properties" xmlns:ns3="5ab46313-7834-4214-aec9-155b2fe37111" xmlns:ns4="2d1aa6b7-1a0a-46e3-8f70-b6d3e32cbd9a" targetNamespace="http://schemas.microsoft.com/office/2006/metadata/properties" ma:root="true" ma:fieldsID="26aa1baf6954272560c91e9e12c661a6" ns3:_="" ns4:_="">
    <xsd:import namespace="5ab46313-7834-4214-aec9-155b2fe37111"/>
    <xsd:import namespace="2d1aa6b7-1a0a-46e3-8f70-b6d3e32cbd9a"/>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element ref="ns3:MediaServiceSystemTags" minOccurs="0"/>
                <xsd:element ref="ns3:MediaServiceDateTaken" minOccurs="0"/>
                <xsd:element ref="ns3:MediaServiceSearchPropertie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b46313-7834-4214-aec9-155b2fe37111"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d1aa6b7-1a0a-46e3-8f70-b6d3e32cbd9a"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168DCE-134F-4610-A6AA-88CEBE8D71D2}">
  <ds:schemaRefs>
    <ds:schemaRef ds:uri="http://schemas.microsoft.com/office/infopath/2007/PartnerControls"/>
    <ds:schemaRef ds:uri="http://schemas.microsoft.com/office/2006/metadata/properties"/>
    <ds:schemaRef ds:uri="http://purl.org/dc/elements/1.1/"/>
    <ds:schemaRef ds:uri="http://purl.org/dc/dcmitype/"/>
    <ds:schemaRef ds:uri="http://schemas.openxmlformats.org/package/2006/metadata/core-properties"/>
    <ds:schemaRef ds:uri="http://www.w3.org/XML/1998/namespace"/>
    <ds:schemaRef ds:uri="http://schemas.microsoft.com/office/2006/documentManagement/types"/>
    <ds:schemaRef ds:uri="http://purl.org/dc/terms/"/>
    <ds:schemaRef ds:uri="5ab46313-7834-4214-aec9-155b2fe37111"/>
    <ds:schemaRef ds:uri="2d1aa6b7-1a0a-46e3-8f70-b6d3e32cbd9a"/>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7DFF6294-0604-41C8-8ED0-04BB72B8FE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b46313-7834-4214-aec9-155b2fe37111"/>
    <ds:schemaRef ds:uri="2d1aa6b7-1a0a-46e3-8f70-b6d3e32cbd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{AF663B8D-E4A9-415E-BFCF-E5E6D3983FC5}tf67328976_win32</Template>
  <TotalTime>1918</TotalTime>
  <Words>1414</Words>
  <Application>Microsoft Office PowerPoint</Application>
  <PresentationFormat>Widescreen</PresentationFormat>
  <Paragraphs>149</Paragraphs>
  <Slides>20</Slides>
  <Notes>20</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Cambria Math</vt:lpstr>
      <vt:lpstr>Tenorite</vt:lpstr>
      <vt:lpstr>Custom</vt:lpstr>
      <vt:lpstr>Fourier Neural Operators Han Zhang</vt:lpstr>
      <vt:lpstr>Contents</vt:lpstr>
      <vt:lpstr>Motivation</vt:lpstr>
      <vt:lpstr>Governing Equations – Solid Acoustics</vt:lpstr>
      <vt:lpstr>Governing Equations – Boundary Conditions</vt:lpstr>
      <vt:lpstr>Neural Operators</vt:lpstr>
      <vt:lpstr>Fourier Neural Operators</vt:lpstr>
      <vt:lpstr>Prior Literature Work</vt:lpstr>
      <vt:lpstr>Mode Collapse PRoblem</vt:lpstr>
      <vt:lpstr>Data Representation</vt:lpstr>
      <vt:lpstr>Fourier Neural Operators - Implementation</vt:lpstr>
      <vt:lpstr>Results</vt:lpstr>
      <vt:lpstr>Training with ADAMW</vt:lpstr>
      <vt:lpstr>Experimenting with optimizers</vt:lpstr>
      <vt:lpstr>PowerPoint Presentation</vt:lpstr>
      <vt:lpstr>Current &amp; future Work</vt:lpstr>
      <vt:lpstr>Troubleshooting</vt:lpstr>
      <vt:lpstr>Data Prep</vt:lpstr>
      <vt:lpstr>Revised Training</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FourieR Neural Operators ECE 689 – Han Zhang</dc:title>
  <dc:creator>Han Zhang</dc:creator>
  <cp:lastModifiedBy>Han Zhang</cp:lastModifiedBy>
  <cp:revision>19</cp:revision>
  <dcterms:created xsi:type="dcterms:W3CDTF">2024-04-21T06:50:11Z</dcterms:created>
  <dcterms:modified xsi:type="dcterms:W3CDTF">2025-02-13T18:51:04Z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0x0101008C6D81289CCC004F972E63C671B7D298</vt:lpwstr>
  </property>
  <property fmtid="{D5CDD505-2E9C-101B-9397-08002B2CF9AE}" pid="3" name="MediaServiceImageTags">
    <vt:lpwstr/>
  </property>
</Properties>
</file>